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74" r:id="rId6"/>
    <p:sldId id="261" r:id="rId7"/>
    <p:sldId id="263" r:id="rId8"/>
    <p:sldId id="264" r:id="rId9"/>
    <p:sldId id="265" r:id="rId10"/>
    <p:sldId id="268" r:id="rId11"/>
    <p:sldId id="267" r:id="rId12"/>
    <p:sldId id="270" r:id="rId13"/>
    <p:sldId id="275" r:id="rId14"/>
    <p:sldId id="279" r:id="rId15"/>
    <p:sldId id="271" r:id="rId16"/>
    <p:sldId id="272" r:id="rId17"/>
    <p:sldId id="276" r:id="rId18"/>
    <p:sldId id="277" r:id="rId19"/>
    <p:sldId id="282" r:id="rId20"/>
    <p:sldId id="281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1C4372"/>
    <a:srgbClr val="CC3300"/>
    <a:srgbClr val="006699"/>
    <a:srgbClr val="2C73AE"/>
    <a:srgbClr val="00CC99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cat>
            <c:strRef>
              <c:f>Лист1!$A$2:$A$3</c:f>
              <c:strCache>
                <c:ptCount val="2"/>
                <c:pt idx="0">
                  <c:v>торговые объекты </c:v>
                </c:pt>
                <c:pt idx="1">
                  <c:v>объекты досуга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202</c:v>
                </c:pt>
                <c:pt idx="1">
                  <c:v>114</c:v>
                </c:pt>
              </c:numCache>
            </c:numRef>
          </c:val>
        </c:ser>
      </c:pie3DChart>
      <c:spPr>
        <a:noFill/>
        <a:ln w="2541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600">
              <a:solidFill>
                <a:srgbClr val="000099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3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0.01588</cdr:x>
      <cdr:y>0.04288</cdr:y>
    </cdr:from>
    <cdr:to>
      <cdr:x>0.25794</cdr:x>
      <cdr:y>0.15007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404" y="142877"/>
          <a:ext cx="150019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114 тыс. руб.</a:t>
          </a:r>
        </a:p>
      </cdr:txBody>
    </cdr:sp>
  </cdr:relSizeAnchor>
  <cdr:relSizeAnchor xmlns:cdr="http://schemas.openxmlformats.org/drawingml/2006/chartDrawing">
    <cdr:from>
      <cdr:x>0.75794</cdr:x>
      <cdr:y>0.72892</cdr:y>
    </cdr:from>
    <cdr:to>
      <cdr:x>1</cdr:x>
      <cdr:y>0.83612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741874" y="2428893"/>
          <a:ext cx="150019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 </a:t>
          </a:r>
          <a:r>
            <a:rPr lang="ru-RU" sz="16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5D162-4E7E-4CD9-A819-C7C1E280CC43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703B-FFDE-44F0-8C03-A75F37B16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703B-FFDE-44F0-8C03-A75F37B16E5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703B-FFDE-44F0-8C03-A75F37B16E5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111\экономика\ПДС информация\2015г\ПДС 15.0615г\Разное\проба\наша 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4950" t="30523" r="62106" b="10282"/>
          <a:stretch>
            <a:fillRect/>
          </a:stretch>
        </p:blipFill>
        <p:spPr bwMode="auto">
          <a:xfrm>
            <a:off x="285720" y="1951966"/>
            <a:ext cx="1909788" cy="49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857488" y="2214554"/>
            <a:ext cx="3143272" cy="1143008"/>
          </a:xfrm>
          <a:prstGeom prst="round2DiagRect">
            <a:avLst/>
          </a:prstGeom>
          <a:solidFill>
            <a:schemeClr val="accent1"/>
          </a:solidFill>
          <a:effectLst>
            <a:innerShdw blurRad="63500" dist="50800" dir="13500000">
              <a:srgbClr val="2C73AE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 prstMaterial="matte">
            <a:bevelT/>
            <a:bevelB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488" y="2214554"/>
            <a:ext cx="3143272" cy="11387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Сумма поступлений по итогам работы комиссии составила: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</a:rPr>
              <a:t>1,7 млн. руб.</a:t>
            </a:r>
          </a:p>
        </p:txBody>
      </p:sp>
      <p:sp>
        <p:nvSpPr>
          <p:cNvPr id="23" name="Выноска со стрелками влево/вправо 22"/>
          <p:cNvSpPr/>
          <p:nvPr/>
        </p:nvSpPr>
        <p:spPr>
          <a:xfrm>
            <a:off x="2714612" y="4143380"/>
            <a:ext cx="3357586" cy="2071702"/>
          </a:xfrm>
          <a:prstGeom prst="leftRightArrowCallou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Сумма поступлений в консолидированный бюджет составила: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387 тыс. руб.</a:t>
            </a:r>
          </a:p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4071934" y="3143248"/>
            <a:ext cx="571504" cy="1285884"/>
          </a:xfrm>
          <a:prstGeom prst="rightArrow">
            <a:avLst>
              <a:gd name="adj1" fmla="val 50000"/>
              <a:gd name="adj2" fmla="val 69028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6357950" y="3643314"/>
            <a:ext cx="2643206" cy="2000264"/>
          </a:xfrm>
          <a:prstGeom prst="cloud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поселений: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277,3 тыс. руб.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214282" y="3571876"/>
            <a:ext cx="2500298" cy="2071702"/>
          </a:xfrm>
          <a:prstGeom prst="cloud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района: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109,4 тыс. руб.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135729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ИТОГИ РАБОТЫ МВК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24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10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4950" t="32137" r="61976" b="10282"/>
          <a:stretch>
            <a:fillRect/>
          </a:stretch>
        </p:blipFill>
        <p:spPr bwMode="auto">
          <a:xfrm>
            <a:off x="222462" y="1928802"/>
            <a:ext cx="1920646" cy="477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1214414" y="3714753"/>
            <a:ext cx="7215238" cy="1217614"/>
            <a:chOff x="1013" y="2475"/>
            <a:chExt cx="3404" cy="767"/>
          </a:xfrm>
        </p:grpSpPr>
        <p:sp>
          <p:nvSpPr>
            <p:cNvPr id="13" name="Freeform 131"/>
            <p:cNvSpPr>
              <a:spLocks noChangeAspect="1"/>
            </p:cNvSpPr>
            <p:nvPr/>
          </p:nvSpPr>
          <p:spPr bwMode="auto">
            <a:xfrm>
              <a:off x="1073" y="2578"/>
              <a:ext cx="3233" cy="544"/>
            </a:xfrm>
            <a:custGeom>
              <a:avLst/>
              <a:gdLst>
                <a:gd name="T0" fmla="*/ 0 w 3967"/>
                <a:gd name="T1" fmla="*/ 483 h 1152"/>
                <a:gd name="T2" fmla="*/ 809 w 3967"/>
                <a:gd name="T3" fmla="*/ 413 h 1152"/>
                <a:gd name="T4" fmla="*/ 1571 w 3967"/>
                <a:gd name="T5" fmla="*/ 350 h 1152"/>
                <a:gd name="T6" fmla="*/ 2404 w 3967"/>
                <a:gd name="T7" fmla="*/ 293 h 1152"/>
                <a:gd name="T8" fmla="*/ 3193 w 3967"/>
                <a:gd name="T9" fmla="*/ 165 h 1152"/>
                <a:gd name="T10" fmla="*/ 3967 w 3967"/>
                <a:gd name="T11" fmla="*/ 0 h 1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7"/>
                <a:gd name="T19" fmla="*/ 0 h 1152"/>
                <a:gd name="T20" fmla="*/ 3967 w 3967"/>
                <a:gd name="T21" fmla="*/ 1152 h 1152"/>
                <a:gd name="connsiteX0" fmla="*/ 0 w 3967"/>
                <a:gd name="connsiteY0" fmla="*/ 771 h 771"/>
                <a:gd name="connsiteX1" fmla="*/ 809 w 3967"/>
                <a:gd name="connsiteY1" fmla="*/ 605 h 771"/>
                <a:gd name="connsiteX2" fmla="*/ 1571 w 3967"/>
                <a:gd name="connsiteY2" fmla="*/ 454 h 771"/>
                <a:gd name="connsiteX3" fmla="*/ 2404 w 3967"/>
                <a:gd name="connsiteY3" fmla="*/ 318 h 771"/>
                <a:gd name="connsiteX4" fmla="*/ 3193 w 3967"/>
                <a:gd name="connsiteY4" fmla="*/ 13 h 771"/>
                <a:gd name="connsiteX5" fmla="*/ 3967 w 3967"/>
                <a:gd name="connsiteY5" fmla="*/ 242 h 771"/>
                <a:gd name="connsiteX0" fmla="*/ 0 w 3967"/>
                <a:gd name="connsiteY0" fmla="*/ 787 h 787"/>
                <a:gd name="connsiteX1" fmla="*/ 809 w 3967"/>
                <a:gd name="connsiteY1" fmla="*/ 621 h 787"/>
                <a:gd name="connsiteX2" fmla="*/ 1571 w 3967"/>
                <a:gd name="connsiteY2" fmla="*/ 470 h 787"/>
                <a:gd name="connsiteX3" fmla="*/ 2404 w 3967"/>
                <a:gd name="connsiteY3" fmla="*/ 334 h 787"/>
                <a:gd name="connsiteX4" fmla="*/ 3193 w 3967"/>
                <a:gd name="connsiteY4" fmla="*/ 29 h 787"/>
                <a:gd name="connsiteX5" fmla="*/ 3967 w 3967"/>
                <a:gd name="connsiteY5" fmla="*/ 507 h 787"/>
                <a:gd name="connsiteX0" fmla="*/ 0 w 3967"/>
                <a:gd name="connsiteY0" fmla="*/ 787 h 787"/>
                <a:gd name="connsiteX1" fmla="*/ 809 w 3967"/>
                <a:gd name="connsiteY1" fmla="*/ 621 h 787"/>
                <a:gd name="connsiteX2" fmla="*/ 1571 w 3967"/>
                <a:gd name="connsiteY2" fmla="*/ 470 h 787"/>
                <a:gd name="connsiteX3" fmla="*/ 2404 w 3967"/>
                <a:gd name="connsiteY3" fmla="*/ 334 h 787"/>
                <a:gd name="connsiteX4" fmla="*/ 3193 w 3967"/>
                <a:gd name="connsiteY4" fmla="*/ 29 h 787"/>
                <a:gd name="connsiteX5" fmla="*/ 3967 w 3967"/>
                <a:gd name="connsiteY5" fmla="*/ 507 h 787"/>
                <a:gd name="connsiteX0" fmla="*/ 0 w 3967"/>
                <a:gd name="connsiteY0" fmla="*/ 828 h 828"/>
                <a:gd name="connsiteX1" fmla="*/ 809 w 3967"/>
                <a:gd name="connsiteY1" fmla="*/ 662 h 828"/>
                <a:gd name="connsiteX2" fmla="*/ 1571 w 3967"/>
                <a:gd name="connsiteY2" fmla="*/ 511 h 828"/>
                <a:gd name="connsiteX3" fmla="*/ 2404 w 3967"/>
                <a:gd name="connsiteY3" fmla="*/ 126 h 828"/>
                <a:gd name="connsiteX4" fmla="*/ 3193 w 3967"/>
                <a:gd name="connsiteY4" fmla="*/ 70 h 828"/>
                <a:gd name="connsiteX5" fmla="*/ 3967 w 3967"/>
                <a:gd name="connsiteY5" fmla="*/ 548 h 828"/>
                <a:gd name="connsiteX0" fmla="*/ 0 w 3967"/>
                <a:gd name="connsiteY0" fmla="*/ 828 h 828"/>
                <a:gd name="connsiteX1" fmla="*/ 809 w 3967"/>
                <a:gd name="connsiteY1" fmla="*/ 662 h 828"/>
                <a:gd name="connsiteX2" fmla="*/ 812 w 3967"/>
                <a:gd name="connsiteY2" fmla="*/ 677 h 828"/>
                <a:gd name="connsiteX3" fmla="*/ 1571 w 3967"/>
                <a:gd name="connsiteY3" fmla="*/ 511 h 828"/>
                <a:gd name="connsiteX4" fmla="*/ 2404 w 3967"/>
                <a:gd name="connsiteY4" fmla="*/ 126 h 828"/>
                <a:gd name="connsiteX5" fmla="*/ 3193 w 3967"/>
                <a:gd name="connsiteY5" fmla="*/ 70 h 828"/>
                <a:gd name="connsiteX6" fmla="*/ 3967 w 3967"/>
                <a:gd name="connsiteY6" fmla="*/ 548 h 828"/>
                <a:gd name="connsiteX0" fmla="*/ 0 w 3967"/>
                <a:gd name="connsiteY0" fmla="*/ 828 h 828"/>
                <a:gd name="connsiteX1" fmla="*/ 809 w 3967"/>
                <a:gd name="connsiteY1" fmla="*/ 662 h 828"/>
                <a:gd name="connsiteX2" fmla="*/ 812 w 3967"/>
                <a:gd name="connsiteY2" fmla="*/ 677 h 828"/>
                <a:gd name="connsiteX3" fmla="*/ 919 w 3967"/>
                <a:gd name="connsiteY3" fmla="*/ 661 h 828"/>
                <a:gd name="connsiteX4" fmla="*/ 1571 w 3967"/>
                <a:gd name="connsiteY4" fmla="*/ 511 h 828"/>
                <a:gd name="connsiteX5" fmla="*/ 2404 w 3967"/>
                <a:gd name="connsiteY5" fmla="*/ 126 h 828"/>
                <a:gd name="connsiteX6" fmla="*/ 3193 w 3967"/>
                <a:gd name="connsiteY6" fmla="*/ 70 h 828"/>
                <a:gd name="connsiteX7" fmla="*/ 3967 w 3967"/>
                <a:gd name="connsiteY7" fmla="*/ 548 h 828"/>
                <a:gd name="connsiteX0" fmla="*/ 0 w 3967"/>
                <a:gd name="connsiteY0" fmla="*/ 828 h 828"/>
                <a:gd name="connsiteX1" fmla="*/ 809 w 3967"/>
                <a:gd name="connsiteY1" fmla="*/ 662 h 828"/>
                <a:gd name="connsiteX2" fmla="*/ 919 w 3967"/>
                <a:gd name="connsiteY2" fmla="*/ 661 h 828"/>
                <a:gd name="connsiteX3" fmla="*/ 1571 w 3967"/>
                <a:gd name="connsiteY3" fmla="*/ 511 h 828"/>
                <a:gd name="connsiteX4" fmla="*/ 2404 w 3967"/>
                <a:gd name="connsiteY4" fmla="*/ 126 h 828"/>
                <a:gd name="connsiteX5" fmla="*/ 3193 w 3967"/>
                <a:gd name="connsiteY5" fmla="*/ 70 h 828"/>
                <a:gd name="connsiteX6" fmla="*/ 3967 w 3967"/>
                <a:gd name="connsiteY6" fmla="*/ 548 h 828"/>
                <a:gd name="connsiteX0" fmla="*/ 0 w 3967"/>
                <a:gd name="connsiteY0" fmla="*/ 828 h 1159"/>
                <a:gd name="connsiteX1" fmla="*/ 897 w 3967"/>
                <a:gd name="connsiteY1" fmla="*/ 1159 h 1159"/>
                <a:gd name="connsiteX2" fmla="*/ 919 w 3967"/>
                <a:gd name="connsiteY2" fmla="*/ 661 h 1159"/>
                <a:gd name="connsiteX3" fmla="*/ 1571 w 3967"/>
                <a:gd name="connsiteY3" fmla="*/ 511 h 1159"/>
                <a:gd name="connsiteX4" fmla="*/ 2404 w 3967"/>
                <a:gd name="connsiteY4" fmla="*/ 126 h 1159"/>
                <a:gd name="connsiteX5" fmla="*/ 3193 w 3967"/>
                <a:gd name="connsiteY5" fmla="*/ 70 h 1159"/>
                <a:gd name="connsiteX6" fmla="*/ 3967 w 3967"/>
                <a:gd name="connsiteY6" fmla="*/ 548 h 1159"/>
                <a:gd name="connsiteX0" fmla="*/ 0 w 3967"/>
                <a:gd name="connsiteY0" fmla="*/ 828 h 1159"/>
                <a:gd name="connsiteX1" fmla="*/ 897 w 3967"/>
                <a:gd name="connsiteY1" fmla="*/ 1159 h 1159"/>
                <a:gd name="connsiteX2" fmla="*/ 1571 w 3967"/>
                <a:gd name="connsiteY2" fmla="*/ 511 h 1159"/>
                <a:gd name="connsiteX3" fmla="*/ 2404 w 3967"/>
                <a:gd name="connsiteY3" fmla="*/ 126 h 1159"/>
                <a:gd name="connsiteX4" fmla="*/ 3193 w 3967"/>
                <a:gd name="connsiteY4" fmla="*/ 70 h 1159"/>
                <a:gd name="connsiteX5" fmla="*/ 3967 w 3967"/>
                <a:gd name="connsiteY5" fmla="*/ 548 h 1159"/>
                <a:gd name="connsiteX0" fmla="*/ 0 w 3967"/>
                <a:gd name="connsiteY0" fmla="*/ 836 h 1167"/>
                <a:gd name="connsiteX1" fmla="*/ 897 w 3967"/>
                <a:gd name="connsiteY1" fmla="*/ 1167 h 1167"/>
                <a:gd name="connsiteX2" fmla="*/ 1571 w 3967"/>
                <a:gd name="connsiteY2" fmla="*/ 519 h 1167"/>
                <a:gd name="connsiteX3" fmla="*/ 1796 w 3967"/>
                <a:gd name="connsiteY3" fmla="*/ 882 h 1167"/>
                <a:gd name="connsiteX4" fmla="*/ 2404 w 3967"/>
                <a:gd name="connsiteY4" fmla="*/ 134 h 1167"/>
                <a:gd name="connsiteX5" fmla="*/ 3193 w 3967"/>
                <a:gd name="connsiteY5" fmla="*/ 78 h 1167"/>
                <a:gd name="connsiteX6" fmla="*/ 3967 w 3967"/>
                <a:gd name="connsiteY6" fmla="*/ 556 h 1167"/>
                <a:gd name="connsiteX0" fmla="*/ 0 w 3967"/>
                <a:gd name="connsiteY0" fmla="*/ 836 h 1167"/>
                <a:gd name="connsiteX1" fmla="*/ 897 w 3967"/>
                <a:gd name="connsiteY1" fmla="*/ 1167 h 1167"/>
                <a:gd name="connsiteX2" fmla="*/ 1571 w 3967"/>
                <a:gd name="connsiteY2" fmla="*/ 519 h 1167"/>
                <a:gd name="connsiteX3" fmla="*/ 1588 w 3967"/>
                <a:gd name="connsiteY3" fmla="*/ 526 h 1167"/>
                <a:gd name="connsiteX4" fmla="*/ 1796 w 3967"/>
                <a:gd name="connsiteY4" fmla="*/ 882 h 1167"/>
                <a:gd name="connsiteX5" fmla="*/ 2404 w 3967"/>
                <a:gd name="connsiteY5" fmla="*/ 134 h 1167"/>
                <a:gd name="connsiteX6" fmla="*/ 3193 w 3967"/>
                <a:gd name="connsiteY6" fmla="*/ 78 h 1167"/>
                <a:gd name="connsiteX7" fmla="*/ 3967 w 3967"/>
                <a:gd name="connsiteY7" fmla="*/ 556 h 1167"/>
                <a:gd name="connsiteX0" fmla="*/ 0 w 3967"/>
                <a:gd name="connsiteY0" fmla="*/ 836 h 1167"/>
                <a:gd name="connsiteX1" fmla="*/ 897 w 3967"/>
                <a:gd name="connsiteY1" fmla="*/ 1167 h 1167"/>
                <a:gd name="connsiteX2" fmla="*/ 1571 w 3967"/>
                <a:gd name="connsiteY2" fmla="*/ 519 h 1167"/>
                <a:gd name="connsiteX3" fmla="*/ 1796 w 3967"/>
                <a:gd name="connsiteY3" fmla="*/ 882 h 1167"/>
                <a:gd name="connsiteX4" fmla="*/ 2404 w 3967"/>
                <a:gd name="connsiteY4" fmla="*/ 134 h 1167"/>
                <a:gd name="connsiteX5" fmla="*/ 3193 w 3967"/>
                <a:gd name="connsiteY5" fmla="*/ 78 h 1167"/>
                <a:gd name="connsiteX6" fmla="*/ 3967 w 3967"/>
                <a:gd name="connsiteY6" fmla="*/ 556 h 1167"/>
                <a:gd name="connsiteX0" fmla="*/ 0 w 3967"/>
                <a:gd name="connsiteY0" fmla="*/ 836 h 1175"/>
                <a:gd name="connsiteX1" fmla="*/ 897 w 3967"/>
                <a:gd name="connsiteY1" fmla="*/ 1167 h 1175"/>
                <a:gd name="connsiteX2" fmla="*/ 1796 w 3967"/>
                <a:gd name="connsiteY2" fmla="*/ 882 h 1175"/>
                <a:gd name="connsiteX3" fmla="*/ 2404 w 3967"/>
                <a:gd name="connsiteY3" fmla="*/ 134 h 1175"/>
                <a:gd name="connsiteX4" fmla="*/ 3193 w 3967"/>
                <a:gd name="connsiteY4" fmla="*/ 78 h 1175"/>
                <a:gd name="connsiteX5" fmla="*/ 3967 w 3967"/>
                <a:gd name="connsiteY5" fmla="*/ 556 h 1175"/>
                <a:gd name="connsiteX0" fmla="*/ 0 w 3967"/>
                <a:gd name="connsiteY0" fmla="*/ 463 h 1175"/>
                <a:gd name="connsiteX1" fmla="*/ 897 w 3967"/>
                <a:gd name="connsiteY1" fmla="*/ 1167 h 1175"/>
                <a:gd name="connsiteX2" fmla="*/ 1796 w 3967"/>
                <a:gd name="connsiteY2" fmla="*/ 882 h 1175"/>
                <a:gd name="connsiteX3" fmla="*/ 2404 w 3967"/>
                <a:gd name="connsiteY3" fmla="*/ 134 h 1175"/>
                <a:gd name="connsiteX4" fmla="*/ 3193 w 3967"/>
                <a:gd name="connsiteY4" fmla="*/ 78 h 1175"/>
                <a:gd name="connsiteX5" fmla="*/ 3967 w 3967"/>
                <a:gd name="connsiteY5" fmla="*/ 556 h 1175"/>
                <a:gd name="connsiteX0" fmla="*/ 0 w 3967"/>
                <a:gd name="connsiteY0" fmla="*/ 455 h 1167"/>
                <a:gd name="connsiteX1" fmla="*/ 897 w 3967"/>
                <a:gd name="connsiteY1" fmla="*/ 1159 h 1167"/>
                <a:gd name="connsiteX2" fmla="*/ 1781 w 3967"/>
                <a:gd name="connsiteY2" fmla="*/ 586 h 1167"/>
                <a:gd name="connsiteX3" fmla="*/ 2404 w 3967"/>
                <a:gd name="connsiteY3" fmla="*/ 126 h 1167"/>
                <a:gd name="connsiteX4" fmla="*/ 3193 w 3967"/>
                <a:gd name="connsiteY4" fmla="*/ 70 h 1167"/>
                <a:gd name="connsiteX5" fmla="*/ 3967 w 3967"/>
                <a:gd name="connsiteY5" fmla="*/ 548 h 1167"/>
                <a:gd name="connsiteX0" fmla="*/ 0 w 3967"/>
                <a:gd name="connsiteY0" fmla="*/ 625 h 2091"/>
                <a:gd name="connsiteX1" fmla="*/ 897 w 3967"/>
                <a:gd name="connsiteY1" fmla="*/ 1329 h 2091"/>
                <a:gd name="connsiteX2" fmla="*/ 1781 w 3967"/>
                <a:gd name="connsiteY2" fmla="*/ 756 h 2091"/>
                <a:gd name="connsiteX3" fmla="*/ 1848 w 3967"/>
                <a:gd name="connsiteY3" fmla="*/ 2014 h 2091"/>
                <a:gd name="connsiteX4" fmla="*/ 2404 w 3967"/>
                <a:gd name="connsiteY4" fmla="*/ 296 h 2091"/>
                <a:gd name="connsiteX5" fmla="*/ 3193 w 3967"/>
                <a:gd name="connsiteY5" fmla="*/ 240 h 2091"/>
                <a:gd name="connsiteX6" fmla="*/ 3967 w 3967"/>
                <a:gd name="connsiteY6" fmla="*/ 718 h 2091"/>
                <a:gd name="connsiteX0" fmla="*/ 0 w 3967"/>
                <a:gd name="connsiteY0" fmla="*/ 625 h 2186"/>
                <a:gd name="connsiteX1" fmla="*/ 897 w 3967"/>
                <a:gd name="connsiteY1" fmla="*/ 1329 h 2186"/>
                <a:gd name="connsiteX2" fmla="*/ 1848 w 3967"/>
                <a:gd name="connsiteY2" fmla="*/ 2014 h 2186"/>
                <a:gd name="connsiteX3" fmla="*/ 2404 w 3967"/>
                <a:gd name="connsiteY3" fmla="*/ 296 h 2186"/>
                <a:gd name="connsiteX4" fmla="*/ 3193 w 3967"/>
                <a:gd name="connsiteY4" fmla="*/ 240 h 2186"/>
                <a:gd name="connsiteX5" fmla="*/ 3967 w 3967"/>
                <a:gd name="connsiteY5" fmla="*/ 718 h 2186"/>
                <a:gd name="connsiteX0" fmla="*/ 0 w 3967"/>
                <a:gd name="connsiteY0" fmla="*/ 628 h 2211"/>
                <a:gd name="connsiteX1" fmla="*/ 897 w 3967"/>
                <a:gd name="connsiteY1" fmla="*/ 1332 h 2211"/>
                <a:gd name="connsiteX2" fmla="*/ 1839 w 3967"/>
                <a:gd name="connsiteY2" fmla="*/ 2039 h 2211"/>
                <a:gd name="connsiteX3" fmla="*/ 2404 w 3967"/>
                <a:gd name="connsiteY3" fmla="*/ 299 h 2211"/>
                <a:gd name="connsiteX4" fmla="*/ 3193 w 3967"/>
                <a:gd name="connsiteY4" fmla="*/ 243 h 2211"/>
                <a:gd name="connsiteX5" fmla="*/ 3967 w 3967"/>
                <a:gd name="connsiteY5" fmla="*/ 721 h 2211"/>
                <a:gd name="connsiteX0" fmla="*/ 0 w 3967"/>
                <a:gd name="connsiteY0" fmla="*/ 628 h 2039"/>
                <a:gd name="connsiteX1" fmla="*/ 897 w 3967"/>
                <a:gd name="connsiteY1" fmla="*/ 1332 h 2039"/>
                <a:gd name="connsiteX2" fmla="*/ 1839 w 3967"/>
                <a:gd name="connsiteY2" fmla="*/ 2039 h 2039"/>
                <a:gd name="connsiteX3" fmla="*/ 2404 w 3967"/>
                <a:gd name="connsiteY3" fmla="*/ 299 h 2039"/>
                <a:gd name="connsiteX4" fmla="*/ 3193 w 3967"/>
                <a:gd name="connsiteY4" fmla="*/ 243 h 2039"/>
                <a:gd name="connsiteX5" fmla="*/ 3967 w 3967"/>
                <a:gd name="connsiteY5" fmla="*/ 721 h 2039"/>
                <a:gd name="connsiteX0" fmla="*/ 0 w 3967"/>
                <a:gd name="connsiteY0" fmla="*/ 628 h 2039"/>
                <a:gd name="connsiteX1" fmla="*/ 897 w 3967"/>
                <a:gd name="connsiteY1" fmla="*/ 1332 h 2039"/>
                <a:gd name="connsiteX2" fmla="*/ 1839 w 3967"/>
                <a:gd name="connsiteY2" fmla="*/ 2039 h 2039"/>
                <a:gd name="connsiteX3" fmla="*/ 2404 w 3967"/>
                <a:gd name="connsiteY3" fmla="*/ 299 h 2039"/>
                <a:gd name="connsiteX4" fmla="*/ 3193 w 3967"/>
                <a:gd name="connsiteY4" fmla="*/ 243 h 2039"/>
                <a:gd name="connsiteX5" fmla="*/ 3967 w 3967"/>
                <a:gd name="connsiteY5" fmla="*/ 721 h 2039"/>
                <a:gd name="connsiteX0" fmla="*/ 0 w 3967"/>
                <a:gd name="connsiteY0" fmla="*/ 623 h 2034"/>
                <a:gd name="connsiteX1" fmla="*/ 897 w 3967"/>
                <a:gd name="connsiteY1" fmla="*/ 1327 h 2034"/>
                <a:gd name="connsiteX2" fmla="*/ 1839 w 3967"/>
                <a:gd name="connsiteY2" fmla="*/ 2034 h 2034"/>
                <a:gd name="connsiteX3" fmla="*/ 2404 w 3967"/>
                <a:gd name="connsiteY3" fmla="*/ 294 h 2034"/>
                <a:gd name="connsiteX4" fmla="*/ 2706 w 3967"/>
                <a:gd name="connsiteY4" fmla="*/ 987 h 2034"/>
                <a:gd name="connsiteX5" fmla="*/ 3193 w 3967"/>
                <a:gd name="connsiteY5" fmla="*/ 238 h 2034"/>
                <a:gd name="connsiteX6" fmla="*/ 3967 w 3967"/>
                <a:gd name="connsiteY6" fmla="*/ 716 h 2034"/>
                <a:gd name="connsiteX0" fmla="*/ 0 w 3967"/>
                <a:gd name="connsiteY0" fmla="*/ 430 h 1841"/>
                <a:gd name="connsiteX1" fmla="*/ 897 w 3967"/>
                <a:gd name="connsiteY1" fmla="*/ 1134 h 1841"/>
                <a:gd name="connsiteX2" fmla="*/ 1839 w 3967"/>
                <a:gd name="connsiteY2" fmla="*/ 1841 h 1841"/>
                <a:gd name="connsiteX3" fmla="*/ 2706 w 3967"/>
                <a:gd name="connsiteY3" fmla="*/ 794 h 1841"/>
                <a:gd name="connsiteX4" fmla="*/ 3193 w 3967"/>
                <a:gd name="connsiteY4" fmla="*/ 45 h 1841"/>
                <a:gd name="connsiteX5" fmla="*/ 3967 w 3967"/>
                <a:gd name="connsiteY5" fmla="*/ 523 h 1841"/>
                <a:gd name="connsiteX0" fmla="*/ 0 w 3967"/>
                <a:gd name="connsiteY0" fmla="*/ 430 h 1841"/>
                <a:gd name="connsiteX1" fmla="*/ 897 w 3967"/>
                <a:gd name="connsiteY1" fmla="*/ 1134 h 1841"/>
                <a:gd name="connsiteX2" fmla="*/ 1839 w 3967"/>
                <a:gd name="connsiteY2" fmla="*/ 1841 h 1841"/>
                <a:gd name="connsiteX3" fmla="*/ 2706 w 3967"/>
                <a:gd name="connsiteY3" fmla="*/ 794 h 1841"/>
                <a:gd name="connsiteX4" fmla="*/ 3193 w 3967"/>
                <a:gd name="connsiteY4" fmla="*/ 45 h 1841"/>
                <a:gd name="connsiteX5" fmla="*/ 3967 w 3967"/>
                <a:gd name="connsiteY5" fmla="*/ 523 h 1841"/>
                <a:gd name="connsiteX0" fmla="*/ 0 w 3967"/>
                <a:gd name="connsiteY0" fmla="*/ 395 h 1806"/>
                <a:gd name="connsiteX1" fmla="*/ 897 w 3967"/>
                <a:gd name="connsiteY1" fmla="*/ 1099 h 1806"/>
                <a:gd name="connsiteX2" fmla="*/ 1839 w 3967"/>
                <a:gd name="connsiteY2" fmla="*/ 1806 h 1806"/>
                <a:gd name="connsiteX3" fmla="*/ 2706 w 3967"/>
                <a:gd name="connsiteY3" fmla="*/ 759 h 1806"/>
                <a:gd name="connsiteX4" fmla="*/ 2824 w 3967"/>
                <a:gd name="connsiteY4" fmla="*/ 426 h 1806"/>
                <a:gd name="connsiteX5" fmla="*/ 3193 w 3967"/>
                <a:gd name="connsiteY5" fmla="*/ 10 h 1806"/>
                <a:gd name="connsiteX6" fmla="*/ 3967 w 3967"/>
                <a:gd name="connsiteY6" fmla="*/ 488 h 1806"/>
                <a:gd name="connsiteX0" fmla="*/ 0 w 3967"/>
                <a:gd name="connsiteY0" fmla="*/ 385 h 1796"/>
                <a:gd name="connsiteX1" fmla="*/ 897 w 3967"/>
                <a:gd name="connsiteY1" fmla="*/ 1089 h 1796"/>
                <a:gd name="connsiteX2" fmla="*/ 1839 w 3967"/>
                <a:gd name="connsiteY2" fmla="*/ 1796 h 1796"/>
                <a:gd name="connsiteX3" fmla="*/ 2706 w 3967"/>
                <a:gd name="connsiteY3" fmla="*/ 749 h 1796"/>
                <a:gd name="connsiteX4" fmla="*/ 3193 w 3967"/>
                <a:gd name="connsiteY4" fmla="*/ 0 h 1796"/>
                <a:gd name="connsiteX5" fmla="*/ 3967 w 3967"/>
                <a:gd name="connsiteY5" fmla="*/ 478 h 1796"/>
                <a:gd name="connsiteX0" fmla="*/ 0 w 3967"/>
                <a:gd name="connsiteY0" fmla="*/ 0 h 1411"/>
                <a:gd name="connsiteX1" fmla="*/ 897 w 3967"/>
                <a:gd name="connsiteY1" fmla="*/ 704 h 1411"/>
                <a:gd name="connsiteX2" fmla="*/ 1839 w 3967"/>
                <a:gd name="connsiteY2" fmla="*/ 1411 h 1411"/>
                <a:gd name="connsiteX3" fmla="*/ 2706 w 3967"/>
                <a:gd name="connsiteY3" fmla="*/ 364 h 1411"/>
                <a:gd name="connsiteX4" fmla="*/ 3967 w 3967"/>
                <a:gd name="connsiteY4" fmla="*/ 93 h 1411"/>
                <a:gd name="connsiteX0" fmla="*/ 0 w 4102"/>
                <a:gd name="connsiteY0" fmla="*/ 0 h 1929"/>
                <a:gd name="connsiteX1" fmla="*/ 897 w 4102"/>
                <a:gd name="connsiteY1" fmla="*/ 704 h 1929"/>
                <a:gd name="connsiteX2" fmla="*/ 1839 w 4102"/>
                <a:gd name="connsiteY2" fmla="*/ 1411 h 1929"/>
                <a:gd name="connsiteX3" fmla="*/ 2706 w 4102"/>
                <a:gd name="connsiteY3" fmla="*/ 364 h 1929"/>
                <a:gd name="connsiteX4" fmla="*/ 4102 w 4102"/>
                <a:gd name="connsiteY4" fmla="*/ 1873 h 1929"/>
                <a:gd name="connsiteX0" fmla="*/ 0 w 4102"/>
                <a:gd name="connsiteY0" fmla="*/ 0 h 1929"/>
                <a:gd name="connsiteX1" fmla="*/ 897 w 4102"/>
                <a:gd name="connsiteY1" fmla="*/ 704 h 1929"/>
                <a:gd name="connsiteX2" fmla="*/ 1839 w 4102"/>
                <a:gd name="connsiteY2" fmla="*/ 1411 h 1929"/>
                <a:gd name="connsiteX3" fmla="*/ 2706 w 4102"/>
                <a:gd name="connsiteY3" fmla="*/ 364 h 1929"/>
                <a:gd name="connsiteX4" fmla="*/ 4102 w 4102"/>
                <a:gd name="connsiteY4" fmla="*/ 1873 h 1929"/>
                <a:gd name="connsiteX0" fmla="*/ 0 w 4102"/>
                <a:gd name="connsiteY0" fmla="*/ 0 h 1929"/>
                <a:gd name="connsiteX1" fmla="*/ 897 w 4102"/>
                <a:gd name="connsiteY1" fmla="*/ 704 h 1929"/>
                <a:gd name="connsiteX2" fmla="*/ 1839 w 4102"/>
                <a:gd name="connsiteY2" fmla="*/ 1411 h 1929"/>
                <a:gd name="connsiteX3" fmla="*/ 2706 w 4102"/>
                <a:gd name="connsiteY3" fmla="*/ 364 h 1929"/>
                <a:gd name="connsiteX4" fmla="*/ 4102 w 4102"/>
                <a:gd name="connsiteY4" fmla="*/ 1873 h 1929"/>
                <a:gd name="connsiteX0" fmla="*/ 0 w 4102"/>
                <a:gd name="connsiteY0" fmla="*/ 0 h 1929"/>
                <a:gd name="connsiteX1" fmla="*/ 897 w 4102"/>
                <a:gd name="connsiteY1" fmla="*/ 704 h 1929"/>
                <a:gd name="connsiteX2" fmla="*/ 1839 w 4102"/>
                <a:gd name="connsiteY2" fmla="*/ 1411 h 1929"/>
                <a:gd name="connsiteX3" fmla="*/ 2706 w 4102"/>
                <a:gd name="connsiteY3" fmla="*/ 364 h 1929"/>
                <a:gd name="connsiteX4" fmla="*/ 4102 w 4102"/>
                <a:gd name="connsiteY4" fmla="*/ 1873 h 1929"/>
                <a:gd name="connsiteX0" fmla="*/ 0 w 4102"/>
                <a:gd name="connsiteY0" fmla="*/ 0 h 1873"/>
                <a:gd name="connsiteX1" fmla="*/ 897 w 4102"/>
                <a:gd name="connsiteY1" fmla="*/ 704 h 1873"/>
                <a:gd name="connsiteX2" fmla="*/ 1839 w 4102"/>
                <a:gd name="connsiteY2" fmla="*/ 1411 h 1873"/>
                <a:gd name="connsiteX3" fmla="*/ 2706 w 4102"/>
                <a:gd name="connsiteY3" fmla="*/ 364 h 1873"/>
                <a:gd name="connsiteX4" fmla="*/ 4102 w 4102"/>
                <a:gd name="connsiteY4" fmla="*/ 1873 h 1873"/>
                <a:gd name="connsiteX0" fmla="*/ 0 w 4102"/>
                <a:gd name="connsiteY0" fmla="*/ 0 h 1873"/>
                <a:gd name="connsiteX1" fmla="*/ 897 w 4102"/>
                <a:gd name="connsiteY1" fmla="*/ 704 h 1873"/>
                <a:gd name="connsiteX2" fmla="*/ 1839 w 4102"/>
                <a:gd name="connsiteY2" fmla="*/ 1411 h 1873"/>
                <a:gd name="connsiteX3" fmla="*/ 2706 w 4102"/>
                <a:gd name="connsiteY3" fmla="*/ 364 h 1873"/>
                <a:gd name="connsiteX4" fmla="*/ 4102 w 4102"/>
                <a:gd name="connsiteY4" fmla="*/ 1873 h 1873"/>
                <a:gd name="connsiteX0" fmla="*/ 0 w 4102"/>
                <a:gd name="connsiteY0" fmla="*/ 0 h 1873"/>
                <a:gd name="connsiteX1" fmla="*/ 897 w 4102"/>
                <a:gd name="connsiteY1" fmla="*/ 704 h 1873"/>
                <a:gd name="connsiteX2" fmla="*/ 1839 w 4102"/>
                <a:gd name="connsiteY2" fmla="*/ 1411 h 1873"/>
                <a:gd name="connsiteX3" fmla="*/ 2706 w 4102"/>
                <a:gd name="connsiteY3" fmla="*/ 364 h 1873"/>
                <a:gd name="connsiteX4" fmla="*/ 4102 w 4102"/>
                <a:gd name="connsiteY4" fmla="*/ 1873 h 1873"/>
                <a:gd name="connsiteX0" fmla="*/ 0 w 3751"/>
                <a:gd name="connsiteY0" fmla="*/ 0 h 1501"/>
                <a:gd name="connsiteX1" fmla="*/ 897 w 3751"/>
                <a:gd name="connsiteY1" fmla="*/ 704 h 1501"/>
                <a:gd name="connsiteX2" fmla="*/ 1839 w 3751"/>
                <a:gd name="connsiteY2" fmla="*/ 1411 h 1501"/>
                <a:gd name="connsiteX3" fmla="*/ 2706 w 3751"/>
                <a:gd name="connsiteY3" fmla="*/ 364 h 1501"/>
                <a:gd name="connsiteX4" fmla="*/ 3751 w 3751"/>
                <a:gd name="connsiteY4" fmla="*/ 1501 h 1501"/>
                <a:gd name="connsiteX0" fmla="*/ 0 w 3751"/>
                <a:gd name="connsiteY0" fmla="*/ 0 h 1501"/>
                <a:gd name="connsiteX1" fmla="*/ 897 w 3751"/>
                <a:gd name="connsiteY1" fmla="*/ 704 h 1501"/>
                <a:gd name="connsiteX2" fmla="*/ 1839 w 3751"/>
                <a:gd name="connsiteY2" fmla="*/ 1411 h 1501"/>
                <a:gd name="connsiteX3" fmla="*/ 2706 w 3751"/>
                <a:gd name="connsiteY3" fmla="*/ 364 h 1501"/>
                <a:gd name="connsiteX4" fmla="*/ 3751 w 3751"/>
                <a:gd name="connsiteY4" fmla="*/ 1501 h 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1" h="1501">
                  <a:moveTo>
                    <a:pt x="0" y="0"/>
                  </a:moveTo>
                  <a:lnTo>
                    <a:pt x="897" y="704"/>
                  </a:lnTo>
                  <a:cubicBezTo>
                    <a:pt x="1205" y="935"/>
                    <a:pt x="1622" y="1345"/>
                    <a:pt x="1839" y="1411"/>
                  </a:cubicBezTo>
                  <a:cubicBezTo>
                    <a:pt x="2112" y="1243"/>
                    <a:pt x="2377" y="788"/>
                    <a:pt x="2706" y="364"/>
                  </a:cubicBezTo>
                  <a:cubicBezTo>
                    <a:pt x="3073" y="714"/>
                    <a:pt x="3454" y="1209"/>
                    <a:pt x="3751" y="1501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132"/>
            <p:cNvSpPr>
              <a:spLocks noChangeAspect="1" noChangeArrowheads="1"/>
            </p:cNvSpPr>
            <p:nvPr/>
          </p:nvSpPr>
          <p:spPr bwMode="gray">
            <a:xfrm>
              <a:off x="1784" y="2722"/>
              <a:ext cx="227" cy="227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33"/>
            <p:cNvSpPr>
              <a:spLocks noChangeAspect="1" noChangeArrowheads="1"/>
            </p:cNvSpPr>
            <p:nvPr/>
          </p:nvSpPr>
          <p:spPr bwMode="gray">
            <a:xfrm>
              <a:off x="1013" y="2475"/>
              <a:ext cx="227" cy="226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i="1">
                <a:latin typeface="Arial" pitchFamily="34" charset="0"/>
              </a:endParaRPr>
            </a:p>
          </p:txBody>
        </p:sp>
        <p:sp>
          <p:nvSpPr>
            <p:cNvPr id="16" name="Oval 134"/>
            <p:cNvSpPr>
              <a:spLocks noChangeAspect="1" noChangeArrowheads="1"/>
            </p:cNvSpPr>
            <p:nvPr/>
          </p:nvSpPr>
          <p:spPr bwMode="gray">
            <a:xfrm>
              <a:off x="2526" y="2970"/>
              <a:ext cx="227" cy="227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135"/>
            <p:cNvSpPr>
              <a:spLocks noChangeAspect="1" noChangeArrowheads="1"/>
            </p:cNvSpPr>
            <p:nvPr/>
          </p:nvSpPr>
          <p:spPr bwMode="gray">
            <a:xfrm>
              <a:off x="3320" y="2610"/>
              <a:ext cx="227" cy="227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136"/>
            <p:cNvSpPr>
              <a:spLocks noChangeAspect="1" noChangeArrowheads="1"/>
            </p:cNvSpPr>
            <p:nvPr/>
          </p:nvSpPr>
          <p:spPr bwMode="gray">
            <a:xfrm>
              <a:off x="4190" y="3015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5B0000"/>
                </a:gs>
                <a:gs pos="50000">
                  <a:srgbClr val="FF0000"/>
                </a:gs>
                <a:gs pos="100000">
                  <a:srgbClr val="5B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Rectangle 124"/>
          <p:cNvSpPr>
            <a:spLocks noChangeAspect="1" noChangeArrowheads="1"/>
          </p:cNvSpPr>
          <p:nvPr/>
        </p:nvSpPr>
        <p:spPr bwMode="gray">
          <a:xfrm>
            <a:off x="1142976" y="3214686"/>
            <a:ext cx="865943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48 чел. </a:t>
            </a:r>
            <a:endParaRPr lang="en-US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Rectangle 124"/>
          <p:cNvSpPr>
            <a:spLocks noChangeAspect="1" noChangeArrowheads="1"/>
          </p:cNvSpPr>
          <p:nvPr/>
        </p:nvSpPr>
        <p:spPr bwMode="gray">
          <a:xfrm>
            <a:off x="2857488" y="3286124"/>
            <a:ext cx="865943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33 чел. </a:t>
            </a:r>
            <a:endParaRPr lang="en-US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124"/>
          <p:cNvSpPr>
            <a:spLocks noChangeAspect="1" noChangeArrowheads="1"/>
          </p:cNvSpPr>
          <p:nvPr/>
        </p:nvSpPr>
        <p:spPr bwMode="gray">
          <a:xfrm>
            <a:off x="4429124" y="3357562"/>
            <a:ext cx="865943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23 чел. </a:t>
            </a:r>
            <a:endParaRPr lang="en-US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124"/>
          <p:cNvSpPr>
            <a:spLocks noChangeAspect="1" noChangeArrowheads="1"/>
          </p:cNvSpPr>
          <p:nvPr/>
        </p:nvSpPr>
        <p:spPr bwMode="gray">
          <a:xfrm>
            <a:off x="6000760" y="3286124"/>
            <a:ext cx="814647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37чел. </a:t>
            </a:r>
            <a:endParaRPr lang="en-US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Rectangle 124"/>
          <p:cNvSpPr>
            <a:spLocks noChangeAspect="1" noChangeArrowheads="1"/>
          </p:cNvSpPr>
          <p:nvPr/>
        </p:nvSpPr>
        <p:spPr bwMode="gray">
          <a:xfrm>
            <a:off x="7715272" y="3357562"/>
            <a:ext cx="814647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20чел.</a:t>
            </a:r>
            <a:r>
              <a:rPr lang="ru-RU" sz="1600" b="1" i="0" dirty="0" smtClean="0">
                <a:latin typeface="Times New Roman" pitchFamily="18" charset="0"/>
              </a:rPr>
              <a:t> </a:t>
            </a:r>
            <a:endParaRPr lang="en-US" sz="1600" b="1" i="0" dirty="0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2214554"/>
            <a:ext cx="8572560" cy="5355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Динамика явки налогоплательщиков-должников на заседания межведомственных комиссий 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(в %)</a:t>
            </a: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124"/>
          <p:cNvSpPr>
            <a:spLocks noChangeAspect="1" noChangeArrowheads="1"/>
          </p:cNvSpPr>
          <p:nvPr/>
        </p:nvSpPr>
        <p:spPr bwMode="gray">
          <a:xfrm>
            <a:off x="5715008" y="5643578"/>
            <a:ext cx="1331711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01.06.2014 г. </a:t>
            </a:r>
            <a:endParaRPr lang="en-US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Rectangle 124"/>
          <p:cNvSpPr>
            <a:spLocks noChangeAspect="1" noChangeArrowheads="1"/>
          </p:cNvSpPr>
          <p:nvPr/>
        </p:nvSpPr>
        <p:spPr bwMode="gray">
          <a:xfrm>
            <a:off x="4210234" y="5632704"/>
            <a:ext cx="1331711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01.06.2013 г.</a:t>
            </a:r>
            <a:r>
              <a:rPr lang="ru-RU" sz="1600" b="1" i="0" dirty="0" smtClean="0">
                <a:latin typeface="Times New Roman" pitchFamily="18" charset="0"/>
              </a:rPr>
              <a:t> </a:t>
            </a:r>
            <a:endParaRPr lang="en-US" sz="1600" b="1" i="0" dirty="0">
              <a:latin typeface="Times New Roman" pitchFamily="18" charset="0"/>
            </a:endParaRPr>
          </a:p>
        </p:txBody>
      </p:sp>
      <p:sp>
        <p:nvSpPr>
          <p:cNvPr id="27" name="Rectangle 124"/>
          <p:cNvSpPr>
            <a:spLocks noChangeAspect="1" noChangeArrowheads="1"/>
          </p:cNvSpPr>
          <p:nvPr/>
        </p:nvSpPr>
        <p:spPr bwMode="gray">
          <a:xfrm>
            <a:off x="2466010" y="5643578"/>
            <a:ext cx="1331711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01.06.2012 г. </a:t>
            </a:r>
            <a:endParaRPr lang="en-US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Rectangle 124"/>
          <p:cNvSpPr>
            <a:spLocks noChangeAspect="1" noChangeArrowheads="1"/>
          </p:cNvSpPr>
          <p:nvPr/>
        </p:nvSpPr>
        <p:spPr bwMode="gray">
          <a:xfrm>
            <a:off x="1071538" y="5643578"/>
            <a:ext cx="1217769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1.06.2011 г. </a:t>
            </a:r>
            <a:endParaRPr lang="en-US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Rectangle 124"/>
          <p:cNvSpPr>
            <a:spLocks noChangeAspect="1" noChangeArrowheads="1"/>
          </p:cNvSpPr>
          <p:nvPr/>
        </p:nvSpPr>
        <p:spPr bwMode="gray">
          <a:xfrm>
            <a:off x="7429520" y="5643578"/>
            <a:ext cx="1331711" cy="338554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01.06.2015 г. </a:t>
            </a:r>
            <a:endParaRPr lang="en-US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11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20" y="135729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ДИНАМИКА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12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graphicFrame>
        <p:nvGraphicFramePr>
          <p:cNvPr id="11" name="Group 194"/>
          <p:cNvGraphicFramePr>
            <a:graphicFrameLocks noGrp="1"/>
          </p:cNvGraphicFramePr>
          <p:nvPr/>
        </p:nvGraphicFramePr>
        <p:xfrm>
          <a:off x="285720" y="2857496"/>
          <a:ext cx="5072098" cy="2124456"/>
        </p:xfrm>
        <a:graphic>
          <a:graphicData uri="http://schemas.openxmlformats.org/drawingml/2006/table">
            <a:tbl>
              <a:tblPr/>
              <a:tblGrid>
                <a:gridCol w="1095361"/>
                <a:gridCol w="2122263"/>
                <a:gridCol w="1854474"/>
              </a:tblGrid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5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(в рублях)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Основные категории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Нормативный документ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6932 руб.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Постановление Правительства Саратовской области от 6 февраля 2014 г. N 39-П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7455 руб.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Трудоспособное</a:t>
                      </a:r>
                      <a:r>
                        <a:rPr lang="ru-RU" sz="1600" b="1" kern="1200" baseline="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население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5735 руб.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Пенсионеры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aseline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6884 руб.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30"/>
          <p:cNvSpPr>
            <a:spLocks noChangeAspect="1" noChangeArrowheads="1"/>
          </p:cNvSpPr>
          <p:nvPr/>
        </p:nvSpPr>
        <p:spPr bwMode="auto">
          <a:xfrm>
            <a:off x="5786446" y="2571744"/>
            <a:ext cx="3170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Динамика </a:t>
            </a:r>
            <a:r>
              <a:rPr lang="ru-RU" sz="14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среднемесячной заработной платы и среднемесячной численности работников, в </a:t>
            </a:r>
            <a:r>
              <a:rPr lang="ru-RU" sz="14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 к предыдущему году</a:t>
            </a:r>
          </a:p>
        </p:txBody>
      </p:sp>
      <p:graphicFrame>
        <p:nvGraphicFramePr>
          <p:cNvPr id="5121" name="Object 32"/>
          <p:cNvGraphicFramePr>
            <a:graphicFrameLocks noChangeAspect="1"/>
          </p:cNvGraphicFramePr>
          <p:nvPr/>
        </p:nvGraphicFramePr>
        <p:xfrm>
          <a:off x="5148263" y="3714752"/>
          <a:ext cx="3995737" cy="2735262"/>
        </p:xfrm>
        <a:graphic>
          <a:graphicData uri="http://schemas.openxmlformats.org/presentationml/2006/ole">
            <p:oleObj spid="_x0000_s5121" name="Диаграмма" r:id="rId10" imgW="6096000" imgH="4057606" progId="MSGraph.Chart.8">
              <p:embed followColorScheme="full"/>
            </p:oleObj>
          </a:graphicData>
        </a:graphic>
      </p:graphicFrame>
      <p:sp>
        <p:nvSpPr>
          <p:cNvPr id="14" name="Rectangle 30"/>
          <p:cNvSpPr>
            <a:spLocks noChangeAspect="1" noChangeArrowheads="1"/>
          </p:cNvSpPr>
          <p:nvPr/>
        </p:nvSpPr>
        <p:spPr bwMode="auto">
          <a:xfrm>
            <a:off x="285720" y="2071678"/>
            <a:ext cx="5072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Величина прожиточного минимума по Саратовской области</a:t>
            </a:r>
            <a:endParaRPr lang="ru-RU" b="1" i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Rectangle 30"/>
          <p:cNvSpPr>
            <a:spLocks noChangeAspect="1" noChangeArrowheads="1"/>
          </p:cNvSpPr>
          <p:nvPr/>
        </p:nvSpPr>
        <p:spPr bwMode="auto">
          <a:xfrm>
            <a:off x="214282" y="5214950"/>
            <a:ext cx="4786346" cy="1292662"/>
          </a:xfrm>
          <a:prstGeom prst="rect">
            <a:avLst/>
          </a:prstGeom>
          <a:noFill/>
          <a:ln w="47625" cap="rnd" cmpd="sng">
            <a:solidFill>
              <a:srgbClr val="C00000"/>
            </a:solidFill>
            <a:prstDash val="sysDash"/>
            <a:bevel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СРЕДНЕМЕСЯЧНАЯ ЗАРАБОТНАЯ ПЛАТА ПО </a:t>
            </a:r>
            <a:r>
              <a:rPr lang="ru-RU" sz="1400" b="1" i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Марксовскому</a:t>
            </a:r>
            <a:r>
              <a:rPr lang="ru-RU" sz="14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району  –  </a:t>
            </a:r>
            <a:r>
              <a:rPr lang="ru-RU" b="1" i="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16 271 </a:t>
            </a:r>
            <a:r>
              <a:rPr lang="ru-RU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руб.</a:t>
            </a:r>
          </a:p>
          <a:p>
            <a:pPr algn="ctr">
              <a:defRPr/>
            </a:pP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СРЕДНЕМЕСЯЧНАЯ ЗАРАБОТНАЯ ПЛАТА ПО Саратовской области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21602,6руб.</a:t>
            </a:r>
            <a:endParaRPr lang="ru-RU" b="1" i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/>
          <a:srcRect l="14950" t="31270" r="12957" b="10282"/>
          <a:stretch>
            <a:fillRect/>
          </a:stretch>
        </p:blipFill>
        <p:spPr bwMode="auto">
          <a:xfrm>
            <a:off x="304758" y="1847841"/>
            <a:ext cx="6000792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13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35729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Вопросы легализации заработной платы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2000240"/>
            <a:ext cx="2000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ЗАСЕДАНИЯ КОМИССИИ</a:t>
            </a:r>
          </a:p>
        </p:txBody>
      </p:sp>
      <p:pic>
        <p:nvPicPr>
          <p:cNvPr id="16" name="Picture 5" descr="\\192.168.0.111\экономика\АТЛАС муниципальных практик\РЕГЛАМЕНТ введения практик\Фото для презентации\2\TtTj1VPz9C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8242" y="1871653"/>
            <a:ext cx="2935736" cy="2071702"/>
          </a:xfrm>
          <a:prstGeom prst="rect">
            <a:avLst/>
          </a:prstGeom>
          <a:noFill/>
        </p:spPr>
      </p:pic>
      <p:sp>
        <p:nvSpPr>
          <p:cNvPr id="17" name="Freeform 21"/>
          <p:cNvSpPr>
            <a:spLocks noEditPoints="1"/>
          </p:cNvSpPr>
          <p:nvPr/>
        </p:nvSpPr>
        <p:spPr bwMode="gray">
          <a:xfrm rot="1447860">
            <a:off x="1008663" y="2991310"/>
            <a:ext cx="2028825" cy="15240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214818"/>
            <a:ext cx="25003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РУКОВОДИТЕЛЕЙ</a:t>
            </a:r>
          </a:p>
        </p:txBody>
      </p:sp>
      <p:pic>
        <p:nvPicPr>
          <p:cNvPr id="6146" name="Picture 2" descr="http://65.img.avito.st/640x480/288270265.jpg"/>
          <p:cNvPicPr>
            <a:picLocks noChangeAspect="1" noChangeArrowheads="1"/>
          </p:cNvPicPr>
          <p:nvPr/>
        </p:nvPicPr>
        <p:blipFill>
          <a:blip r:embed="rId12"/>
          <a:srcRect l="12091" t="18182" r="7303" b="9091"/>
          <a:stretch>
            <a:fillRect/>
          </a:stretch>
        </p:blipFill>
        <p:spPr bwMode="auto">
          <a:xfrm>
            <a:off x="2000232" y="4929198"/>
            <a:ext cx="285752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admin.krutiha.ru/upload/iblock/dab/dab19f36f3ff5eee9e75382c388280a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0760" y="4357694"/>
            <a:ext cx="2928958" cy="234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9" descr="http://iconspot.ru/files/71148.png"/>
          <p:cNvPicPr>
            <a:picLocks noChangeAspect="1" noChangeArrowheads="1"/>
          </p:cNvPicPr>
          <p:nvPr/>
        </p:nvPicPr>
        <p:blipFill>
          <a:blip r:embed="rId14" cstate="print"/>
          <a:srcRect l="4966" t="32968" r="3520" b="30075"/>
          <a:stretch>
            <a:fillRect/>
          </a:stretch>
        </p:blipFill>
        <p:spPr bwMode="auto">
          <a:xfrm>
            <a:off x="4929190" y="5214950"/>
            <a:ext cx="1061364" cy="42862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14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35729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Среднеотраслевая заработная плата по району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20" name="Group 101"/>
          <p:cNvGraphicFramePr>
            <a:graphicFrameLocks noGrp="1"/>
          </p:cNvGraphicFramePr>
          <p:nvPr/>
        </p:nvGraphicFramePr>
        <p:xfrm>
          <a:off x="428596" y="2071678"/>
          <a:ext cx="8286806" cy="4461834"/>
        </p:xfrm>
        <a:graphic>
          <a:graphicData uri="http://schemas.openxmlformats.org/drawingml/2006/table">
            <a:tbl>
              <a:tblPr/>
              <a:tblGrid>
                <a:gridCol w="3994328"/>
                <a:gridCol w="2146239"/>
                <a:gridCol w="2146239"/>
              </a:tblGrid>
              <a:tr h="1093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ОТРАСЛИ ЭКОНОМИКИ РАЙОНА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КРУПНЫМ И СРЕДНИМ)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РАЗМЕР ЗАРАБОТНОЙ ПЛАТЫ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КРУПНЫМ И СРЕДНИМ),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К 2014г.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Сельское хозяйство, охота и лесное хозяйство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12 805,2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Добыча полезных ископаемых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32 332,8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Обрабатывающие производства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12 648,6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Производство и распределение электроэнергии газа и воды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18 742,2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108,6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Строительство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11 282,5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208,8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Оптовая  и розничная торговля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14 612,2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17 368,3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107,8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Здравоохранение и предоставление социальных услуг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15 680,3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Марксовский район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16 608,1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103,1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15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35729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ПЛАТА ЗА НЕГАТИВНОЕ ВОЗДЕЙСТВИЕ НА ОКРУЖАЮЩУЮ СРЕДУ</a:t>
            </a:r>
          </a:p>
        </p:txBody>
      </p:sp>
      <p:pic>
        <p:nvPicPr>
          <p:cNvPr id="4098" name="Picture 2" descr="http://www.kefac.com.eg/uploads/alorobanews-99af98a23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8923" y="2214554"/>
            <a:ext cx="4205077" cy="407196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20" y="2214554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160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Федеральный закон от 10 января 2002 г. N 7-ФЗ «Об охране окружающей среды» определяет правовые основы государственной политики в области охраны окружающей среды. </a:t>
            </a:r>
          </a:p>
          <a:p>
            <a:pPr indent="360363" algn="just"/>
            <a:r>
              <a:rPr lang="ru-RU" sz="160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негативное воздействие на  окружающую охраны окружающей среды </a:t>
            </a:r>
            <a:r>
              <a:rPr lang="ru-RU" sz="1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юридических лиц</a:t>
            </a:r>
            <a:r>
              <a:rPr lang="ru-RU" sz="160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индивидуальных предпринимателей </a:t>
            </a:r>
            <a:r>
              <a:rPr lang="ru-RU" sz="160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взимается </a:t>
            </a:r>
            <a:r>
              <a:rPr lang="ru-RU" sz="1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плата</a:t>
            </a:r>
            <a:r>
              <a:rPr lang="ru-RU" sz="160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572008"/>
            <a:ext cx="46434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haroni" pitchFamily="2" charset="-79"/>
              </a:rPr>
              <a:t>РАЗМЕР </a:t>
            </a:r>
            <a:r>
              <a:rPr lang="ru-RU" sz="2800" b="1" dirty="0" err="1" smtClean="0">
                <a:solidFill>
                  <a:srgbClr val="C00000"/>
                </a:solidFill>
                <a:cs typeface="Aharoni" pitchFamily="2" charset="-79"/>
              </a:rPr>
              <a:t>ШТРАФа</a:t>
            </a:r>
            <a:r>
              <a:rPr lang="ru-RU" sz="2800" b="1" dirty="0" smtClean="0">
                <a:solidFill>
                  <a:srgbClr val="C00000"/>
                </a:solidFill>
                <a:cs typeface="Aharoni" pitchFamily="2" charset="-79"/>
              </a:rPr>
              <a:t>: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cs typeface="Aharoni" pitchFamily="2" charset="-79"/>
            </a:endParaRPr>
          </a:p>
          <a:p>
            <a:r>
              <a:rPr lang="ru-RU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юридических лиц - от </a:t>
            </a:r>
            <a:r>
              <a:rPr lang="ru-RU" sz="1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50 до 100 </a:t>
            </a:r>
            <a:r>
              <a:rPr lang="ru-RU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тыс. руб.;</a:t>
            </a:r>
          </a:p>
          <a:p>
            <a:pPr algn="ctr"/>
            <a:endParaRPr lang="ru-RU" sz="1600" b="1" dirty="0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ИП и должностных лиц – от </a:t>
            </a:r>
            <a:r>
              <a:rPr lang="ru-RU" sz="1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до 6 </a:t>
            </a:r>
            <a:r>
              <a:rPr lang="ru-RU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тыс.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4950" t="31270" r="12957" b="10282"/>
          <a:stretch>
            <a:fillRect/>
          </a:stretch>
        </p:blipFill>
        <p:spPr bwMode="auto">
          <a:xfrm>
            <a:off x="357158" y="1857364"/>
            <a:ext cx="6000792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16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285852" y="2071679"/>
            <a:ext cx="750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Планируемое поступление средств в бюджет после проведения конкурсных процедур  </a:t>
            </a:r>
            <a:r>
              <a:rPr lang="ru-RU" sz="2000" b="1" dirty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более 316 тыс.рублей</a:t>
            </a:r>
          </a:p>
        </p:txBody>
      </p:sp>
      <p:graphicFrame>
        <p:nvGraphicFramePr>
          <p:cNvPr id="14" name="Диаграмма 7"/>
          <p:cNvGraphicFramePr>
            <a:graphicFrameLocks/>
          </p:cNvGraphicFramePr>
          <p:nvPr/>
        </p:nvGraphicFramePr>
        <p:xfrm>
          <a:off x="1473200" y="2857495"/>
          <a:ext cx="6197600" cy="333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5720" y="135729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НЕСТАЦИОНАРНЫЕ ТОРГОВЫЕ ОБЪЕКТЫ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224" y="500042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5808" t="31270" r="63594" b="10282"/>
          <a:stretch>
            <a:fillRect/>
          </a:stretch>
        </p:blipFill>
        <p:spPr bwMode="auto">
          <a:xfrm>
            <a:off x="214282" y="1857364"/>
            <a:ext cx="1714512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17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pic>
        <p:nvPicPr>
          <p:cNvPr id="37894" name="Picture 6" descr="http://ns2.esher.ru/i/n/289/169289/169289_b7441e286f79.png"/>
          <p:cNvPicPr>
            <a:picLocks noChangeAspect="1" noChangeArrowheads="1"/>
          </p:cNvPicPr>
          <p:nvPr/>
        </p:nvPicPr>
        <p:blipFill>
          <a:blip r:embed="rId10"/>
          <a:srcRect l="24675" r="24676"/>
          <a:stretch>
            <a:fillRect/>
          </a:stretch>
        </p:blipFill>
        <p:spPr bwMode="auto">
          <a:xfrm>
            <a:off x="6634151" y="1914508"/>
            <a:ext cx="2315690" cy="45720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5720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Рейдовые мероприятия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2143116"/>
            <a:ext cx="50006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Рейдовые мероприятия проводятся в целях </a:t>
            </a:r>
            <a:r>
              <a:rPr lang="ru-RU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выявления</a:t>
            </a:r>
            <a:r>
              <a:rPr lang="ru-RU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indent="360363" algn="just"/>
            <a:endParaRPr lang="ru-RU" sz="1600" b="1" dirty="0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360363" algn="just"/>
            <a:endParaRPr lang="ru-RU" sz="1600" dirty="0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360363" algn="just"/>
            <a:r>
              <a:rPr lang="ru-RU" sz="160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лиц, осуществляющих предпринимательскую деятельность без регистрации;</a:t>
            </a:r>
          </a:p>
          <a:p>
            <a:pPr indent="360363" algn="just"/>
            <a:endParaRPr lang="ru-RU" sz="1600" dirty="0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360363" algn="just"/>
            <a:endParaRPr lang="ru-RU" sz="1600" dirty="0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360363" algn="just"/>
            <a:r>
              <a:rPr lang="ru-RU" sz="160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объектов недвижимого имущества и земельных участков используемых без регистрации права или вида разрешенного использования;</a:t>
            </a:r>
            <a:r>
              <a:rPr lang="ru-RU" sz="1600" dirty="0" smtClean="0"/>
              <a:t> </a:t>
            </a:r>
          </a:p>
          <a:p>
            <a:pPr indent="360363" algn="just"/>
            <a:endParaRPr lang="ru-RU" sz="1600" dirty="0" smtClean="0"/>
          </a:p>
          <a:p>
            <a:pPr indent="360363" algn="just"/>
            <a:endParaRPr lang="ru-RU" sz="1600" dirty="0" smtClean="0"/>
          </a:p>
          <a:p>
            <a:pPr indent="360363" algn="just"/>
            <a:r>
              <a:rPr lang="ru-RU" sz="160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факта (фактов) нарушения трудового законодательства РФ.</a:t>
            </a:r>
          </a:p>
        </p:txBody>
      </p:sp>
      <p:pic>
        <p:nvPicPr>
          <p:cNvPr id="37902" name="Picture 14" descr="http://autoremont01.kz/images/galochka-r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62079" y="2762245"/>
            <a:ext cx="642942" cy="727925"/>
          </a:xfrm>
          <a:prstGeom prst="rect">
            <a:avLst/>
          </a:prstGeom>
          <a:noFill/>
        </p:spPr>
      </p:pic>
      <p:pic>
        <p:nvPicPr>
          <p:cNvPr id="23" name="Picture 14" descr="http://autoremont01.kz/images/galochka-r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38305" y="3705218"/>
            <a:ext cx="642942" cy="727925"/>
          </a:xfrm>
          <a:prstGeom prst="rect">
            <a:avLst/>
          </a:prstGeom>
          <a:noFill/>
        </p:spPr>
      </p:pic>
      <p:pic>
        <p:nvPicPr>
          <p:cNvPr id="24" name="Picture 14" descr="http://autoremont01.kz/images/galochka-r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57335" y="5224460"/>
            <a:ext cx="642942" cy="72792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000100" y="64291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4950" t="31270" r="12957" b="10282"/>
          <a:stretch>
            <a:fillRect/>
          </a:stretch>
        </p:blipFill>
        <p:spPr bwMode="auto">
          <a:xfrm>
            <a:off x="428596" y="1857364"/>
            <a:ext cx="6000792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18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grpSp>
        <p:nvGrpSpPr>
          <p:cNvPr id="12" name="Group 31"/>
          <p:cNvGrpSpPr>
            <a:grpSpLocks noChangeAspect="1"/>
          </p:cNvGrpSpPr>
          <p:nvPr/>
        </p:nvGrpSpPr>
        <p:grpSpPr bwMode="auto">
          <a:xfrm>
            <a:off x="2714612" y="2214554"/>
            <a:ext cx="3809413" cy="1785950"/>
            <a:chOff x="636" y="1062"/>
            <a:chExt cx="2189" cy="2490"/>
          </a:xfrm>
        </p:grpSpPr>
        <p:sp>
          <p:nvSpPr>
            <p:cNvPr id="13" name="Freeform 32"/>
            <p:cNvSpPr>
              <a:spLocks noChangeAspect="1"/>
            </p:cNvSpPr>
            <p:nvPr/>
          </p:nvSpPr>
          <p:spPr bwMode="gray">
            <a:xfrm>
              <a:off x="636" y="2824"/>
              <a:ext cx="640" cy="728"/>
            </a:xfrm>
            <a:custGeom>
              <a:avLst/>
              <a:gdLst>
                <a:gd name="T0" fmla="*/ 51 w 1104"/>
                <a:gd name="T1" fmla="*/ 672 h 1256"/>
                <a:gd name="T2" fmla="*/ 51 w 1104"/>
                <a:gd name="T3" fmla="*/ 0 h 1256"/>
                <a:gd name="T4" fmla="*/ 0 w 1104"/>
                <a:gd name="T5" fmla="*/ 0 h 1256"/>
                <a:gd name="T6" fmla="*/ 0 w 1104"/>
                <a:gd name="T7" fmla="*/ 728 h 1256"/>
                <a:gd name="T8" fmla="*/ 640 w 1104"/>
                <a:gd name="T9" fmla="*/ 728 h 1256"/>
                <a:gd name="T10" fmla="*/ 640 w 1104"/>
                <a:gd name="T11" fmla="*/ 672 h 1256"/>
                <a:gd name="T12" fmla="*/ 51 w 1104"/>
                <a:gd name="T13" fmla="*/ 672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D4F4F4"/>
                </a:gs>
                <a:gs pos="100000">
                  <a:srgbClr val="33CCCC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3"/>
            <p:cNvSpPr>
              <a:spLocks noChangeAspect="1"/>
            </p:cNvSpPr>
            <p:nvPr/>
          </p:nvSpPr>
          <p:spPr bwMode="gray">
            <a:xfrm rot="10800000">
              <a:off x="2185" y="1062"/>
              <a:ext cx="640" cy="728"/>
            </a:xfrm>
            <a:custGeom>
              <a:avLst/>
              <a:gdLst>
                <a:gd name="T0" fmla="*/ 51 w 1104"/>
                <a:gd name="T1" fmla="*/ 672 h 1256"/>
                <a:gd name="T2" fmla="*/ 51 w 1104"/>
                <a:gd name="T3" fmla="*/ 0 h 1256"/>
                <a:gd name="T4" fmla="*/ 0 w 1104"/>
                <a:gd name="T5" fmla="*/ 0 h 1256"/>
                <a:gd name="T6" fmla="*/ 0 w 1104"/>
                <a:gd name="T7" fmla="*/ 728 h 1256"/>
                <a:gd name="T8" fmla="*/ 640 w 1104"/>
                <a:gd name="T9" fmla="*/ 728 h 1256"/>
                <a:gd name="T10" fmla="*/ 640 w 1104"/>
                <a:gd name="T11" fmla="*/ 672 h 1256"/>
                <a:gd name="T12" fmla="*/ 51 w 1104"/>
                <a:gd name="T13" fmla="*/ 672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D4F4F4"/>
                </a:gs>
                <a:gs pos="100000">
                  <a:srgbClr val="33CCCC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34"/>
            <p:cNvSpPr>
              <a:spLocks noChangeAspect="1" noChangeArrowheads="1"/>
            </p:cNvSpPr>
            <p:nvPr/>
          </p:nvSpPr>
          <p:spPr bwMode="gray">
            <a:xfrm>
              <a:off x="670" y="1144"/>
              <a:ext cx="2016" cy="2305"/>
            </a:xfrm>
            <a:prstGeom prst="rect">
              <a:avLst/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buClr>
                  <a:srgbClr val="CC3300"/>
                </a:buClr>
                <a:buSzPct val="120000"/>
                <a:buFont typeface="Wingdings" pitchFamily="2" charset="2"/>
                <a:buChar char="ь"/>
                <a:defRPr/>
              </a:pPr>
              <a:r>
                <a:rPr lang="ru-RU" sz="3200" b="1" dirty="0" smtClean="0">
                  <a:solidFill>
                    <a:srgbClr val="FFFFCC"/>
                  </a:solidFill>
                  <a:latin typeface="Times New Roman" pitchFamily="18" charset="0"/>
                </a:rPr>
                <a:t>р</a:t>
              </a:r>
              <a:r>
                <a:rPr lang="ru-RU" sz="3200" b="1" i="0" dirty="0" smtClean="0">
                  <a:solidFill>
                    <a:srgbClr val="FFFFCC"/>
                  </a:solidFill>
                  <a:latin typeface="Times New Roman" pitchFamily="18" charset="0"/>
                </a:rPr>
                <a:t>ассмотрено</a:t>
              </a:r>
            </a:p>
            <a:p>
              <a:pPr algn="ctr">
                <a:buClr>
                  <a:srgbClr val="CC3300"/>
                </a:buClr>
                <a:buSzPct val="120000"/>
                <a:defRPr/>
              </a:pPr>
              <a:r>
                <a:rPr lang="ru-RU" sz="3200" b="1" i="0" dirty="0" smtClean="0">
                  <a:solidFill>
                    <a:srgbClr val="FFFFCC"/>
                  </a:solidFill>
                  <a:latin typeface="Times New Roman" pitchFamily="18" charset="0"/>
                </a:rPr>
                <a:t> 78 дел,</a:t>
              </a:r>
            </a:p>
            <a:p>
              <a:pPr algn="ctr">
                <a:buClr>
                  <a:srgbClr val="CC3300"/>
                </a:buClr>
                <a:buSzPct val="120000"/>
                <a:defRPr/>
              </a:pPr>
              <a:r>
                <a:rPr lang="ru-RU" sz="3200" b="1" dirty="0" smtClean="0">
                  <a:solidFill>
                    <a:srgbClr val="FFFFCC"/>
                  </a:solidFill>
                  <a:latin typeface="Times New Roman" pitchFamily="18" charset="0"/>
                </a:rPr>
                <a:t>вынесено:</a:t>
              </a:r>
              <a:endParaRPr lang="en-US" sz="3200" i="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2500298" y="4857760"/>
            <a:ext cx="4143404" cy="1285884"/>
            <a:chOff x="2976" y="1062"/>
            <a:chExt cx="2189" cy="2490"/>
          </a:xfrm>
        </p:grpSpPr>
        <p:sp>
          <p:nvSpPr>
            <p:cNvPr id="21" name="Freeform 36"/>
            <p:cNvSpPr>
              <a:spLocks/>
            </p:cNvSpPr>
            <p:nvPr/>
          </p:nvSpPr>
          <p:spPr bwMode="gray">
            <a:xfrm>
              <a:off x="2976" y="2824"/>
              <a:ext cx="640" cy="728"/>
            </a:xfrm>
            <a:custGeom>
              <a:avLst/>
              <a:gdLst>
                <a:gd name="T0" fmla="*/ 51 w 1104"/>
                <a:gd name="T1" fmla="*/ 672 h 1256"/>
                <a:gd name="T2" fmla="*/ 51 w 1104"/>
                <a:gd name="T3" fmla="*/ 0 h 1256"/>
                <a:gd name="T4" fmla="*/ 0 w 1104"/>
                <a:gd name="T5" fmla="*/ 0 h 1256"/>
                <a:gd name="T6" fmla="*/ 0 w 1104"/>
                <a:gd name="T7" fmla="*/ 728 h 1256"/>
                <a:gd name="T8" fmla="*/ 640 w 1104"/>
                <a:gd name="T9" fmla="*/ 728 h 1256"/>
                <a:gd name="T10" fmla="*/ 640 w 1104"/>
                <a:gd name="T11" fmla="*/ 672 h 1256"/>
                <a:gd name="T12" fmla="*/ 51 w 1104"/>
                <a:gd name="T13" fmla="*/ 672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F4DF"/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gray">
            <a:xfrm rot="10800000">
              <a:off x="4525" y="1062"/>
              <a:ext cx="640" cy="728"/>
            </a:xfrm>
            <a:custGeom>
              <a:avLst/>
              <a:gdLst>
                <a:gd name="T0" fmla="*/ 51 w 1104"/>
                <a:gd name="T1" fmla="*/ 672 h 1256"/>
                <a:gd name="T2" fmla="*/ 51 w 1104"/>
                <a:gd name="T3" fmla="*/ 0 h 1256"/>
                <a:gd name="T4" fmla="*/ 0 w 1104"/>
                <a:gd name="T5" fmla="*/ 0 h 1256"/>
                <a:gd name="T6" fmla="*/ 0 w 1104"/>
                <a:gd name="T7" fmla="*/ 728 h 1256"/>
                <a:gd name="T8" fmla="*/ 640 w 1104"/>
                <a:gd name="T9" fmla="*/ 728 h 1256"/>
                <a:gd name="T10" fmla="*/ 640 w 1104"/>
                <a:gd name="T11" fmla="*/ 672 h 1256"/>
                <a:gd name="T12" fmla="*/ 51 w 1104"/>
                <a:gd name="T13" fmla="*/ 672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F4DF"/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gray">
            <a:xfrm>
              <a:off x="3060" y="1153"/>
              <a:ext cx="2016" cy="2303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buClr>
                  <a:srgbClr val="000066"/>
                </a:buClr>
                <a:buSzPct val="120000"/>
                <a:defRPr/>
              </a:pPr>
              <a:r>
                <a:rPr lang="ru-RU" b="1" dirty="0" smtClean="0">
                  <a:solidFill>
                    <a:srgbClr val="FFFFCC"/>
                  </a:solidFill>
                  <a:latin typeface="Times New Roman" pitchFamily="18" charset="0"/>
                </a:rPr>
                <a:t>общая сумма штрафов – </a:t>
              </a:r>
            </a:p>
            <a:p>
              <a:pPr algn="ctr">
                <a:buClr>
                  <a:srgbClr val="000066"/>
                </a:buClr>
                <a:buSzPct val="120000"/>
                <a:defRPr/>
              </a:pPr>
              <a:r>
                <a:rPr lang="ru-RU" b="1" dirty="0" smtClean="0">
                  <a:solidFill>
                    <a:srgbClr val="FFFFCC"/>
                  </a:solidFill>
                  <a:latin typeface="Times New Roman" pitchFamily="18" charset="0"/>
                </a:rPr>
                <a:t>56 тыс.руб.</a:t>
              </a:r>
              <a:endParaRPr lang="en-US" b="1" dirty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4" name="Freeform 47"/>
          <p:cNvSpPr>
            <a:spLocks/>
          </p:cNvSpPr>
          <p:nvPr/>
        </p:nvSpPr>
        <p:spPr bwMode="invGray">
          <a:xfrm flipH="1">
            <a:off x="4357686" y="4214818"/>
            <a:ext cx="350838" cy="78581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00100" y="64291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Рейдовые мероприятия</a:t>
            </a:r>
          </a:p>
        </p:txBody>
      </p:sp>
      <p:grpSp>
        <p:nvGrpSpPr>
          <p:cNvPr id="32" name="Group 39"/>
          <p:cNvGrpSpPr>
            <a:grpSpLocks noChangeAspect="1"/>
          </p:cNvGrpSpPr>
          <p:nvPr/>
        </p:nvGrpSpPr>
        <p:grpSpPr bwMode="auto">
          <a:xfrm>
            <a:off x="6609856" y="3643314"/>
            <a:ext cx="2534144" cy="752474"/>
            <a:chOff x="636" y="1062"/>
            <a:chExt cx="2189" cy="2490"/>
          </a:xfrm>
        </p:grpSpPr>
        <p:sp>
          <p:nvSpPr>
            <p:cNvPr id="33" name="Freeform 40"/>
            <p:cNvSpPr>
              <a:spLocks noChangeAspect="1"/>
            </p:cNvSpPr>
            <p:nvPr/>
          </p:nvSpPr>
          <p:spPr bwMode="gray">
            <a:xfrm>
              <a:off x="636" y="2824"/>
              <a:ext cx="640" cy="728"/>
            </a:xfrm>
            <a:custGeom>
              <a:avLst/>
              <a:gdLst>
                <a:gd name="T0" fmla="*/ 51 w 1104"/>
                <a:gd name="T1" fmla="*/ 672 h 1256"/>
                <a:gd name="T2" fmla="*/ 51 w 1104"/>
                <a:gd name="T3" fmla="*/ 0 h 1256"/>
                <a:gd name="T4" fmla="*/ 0 w 1104"/>
                <a:gd name="T5" fmla="*/ 0 h 1256"/>
                <a:gd name="T6" fmla="*/ 0 w 1104"/>
                <a:gd name="T7" fmla="*/ 728 h 1256"/>
                <a:gd name="T8" fmla="*/ 640 w 1104"/>
                <a:gd name="T9" fmla="*/ 728 h 1256"/>
                <a:gd name="T10" fmla="*/ 640 w 1104"/>
                <a:gd name="T11" fmla="*/ 672 h 1256"/>
                <a:gd name="T12" fmla="*/ 51 w 1104"/>
                <a:gd name="T13" fmla="*/ 672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D4F4F4"/>
                </a:gs>
                <a:gs pos="100000">
                  <a:srgbClr val="33CCCC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1"/>
            <p:cNvSpPr>
              <a:spLocks noChangeAspect="1"/>
            </p:cNvSpPr>
            <p:nvPr/>
          </p:nvSpPr>
          <p:spPr bwMode="gray">
            <a:xfrm rot="10800000">
              <a:off x="2185" y="1062"/>
              <a:ext cx="640" cy="728"/>
            </a:xfrm>
            <a:custGeom>
              <a:avLst/>
              <a:gdLst>
                <a:gd name="T0" fmla="*/ 51 w 1104"/>
                <a:gd name="T1" fmla="*/ 672 h 1256"/>
                <a:gd name="T2" fmla="*/ 51 w 1104"/>
                <a:gd name="T3" fmla="*/ 0 h 1256"/>
                <a:gd name="T4" fmla="*/ 0 w 1104"/>
                <a:gd name="T5" fmla="*/ 0 h 1256"/>
                <a:gd name="T6" fmla="*/ 0 w 1104"/>
                <a:gd name="T7" fmla="*/ 728 h 1256"/>
                <a:gd name="T8" fmla="*/ 640 w 1104"/>
                <a:gd name="T9" fmla="*/ 728 h 1256"/>
                <a:gd name="T10" fmla="*/ 640 w 1104"/>
                <a:gd name="T11" fmla="*/ 672 h 1256"/>
                <a:gd name="T12" fmla="*/ 51 w 1104"/>
                <a:gd name="T13" fmla="*/ 672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D4F4F4"/>
                </a:gs>
                <a:gs pos="100000">
                  <a:srgbClr val="33CCCC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42"/>
            <p:cNvSpPr>
              <a:spLocks noChangeAspect="1" noChangeArrowheads="1"/>
            </p:cNvSpPr>
            <p:nvPr/>
          </p:nvSpPr>
          <p:spPr bwMode="gray">
            <a:xfrm>
              <a:off x="720" y="1152"/>
              <a:ext cx="2016" cy="2305"/>
            </a:xfrm>
            <a:prstGeom prst="rect">
              <a:avLst/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buClr>
                  <a:srgbClr val="CC3300"/>
                </a:buClr>
                <a:buSzPct val="120000"/>
                <a:buFont typeface="Wingdings" pitchFamily="2" charset="2"/>
                <a:buChar char="ь"/>
                <a:defRPr/>
              </a:pPr>
              <a:endParaRPr lang="en-US" sz="1600" b="1" i="0" dirty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715140" y="3714752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</a:rPr>
              <a:t>Штрафов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</a:rPr>
              <a:t>25</a:t>
            </a:r>
          </a:p>
        </p:txBody>
      </p:sp>
      <p:grpSp>
        <p:nvGrpSpPr>
          <p:cNvPr id="37" name="Group 39"/>
          <p:cNvGrpSpPr>
            <a:grpSpLocks noChangeAspect="1"/>
          </p:cNvGrpSpPr>
          <p:nvPr/>
        </p:nvGrpSpPr>
        <p:grpSpPr bwMode="auto">
          <a:xfrm>
            <a:off x="142843" y="3615261"/>
            <a:ext cx="2500331" cy="742434"/>
            <a:chOff x="636" y="1062"/>
            <a:chExt cx="2189" cy="2490"/>
          </a:xfrm>
        </p:grpSpPr>
        <p:sp>
          <p:nvSpPr>
            <p:cNvPr id="38" name="Freeform 40"/>
            <p:cNvSpPr>
              <a:spLocks noChangeAspect="1"/>
            </p:cNvSpPr>
            <p:nvPr/>
          </p:nvSpPr>
          <p:spPr bwMode="gray">
            <a:xfrm>
              <a:off x="636" y="2824"/>
              <a:ext cx="640" cy="728"/>
            </a:xfrm>
            <a:custGeom>
              <a:avLst/>
              <a:gdLst>
                <a:gd name="T0" fmla="*/ 51 w 1104"/>
                <a:gd name="T1" fmla="*/ 672 h 1256"/>
                <a:gd name="T2" fmla="*/ 51 w 1104"/>
                <a:gd name="T3" fmla="*/ 0 h 1256"/>
                <a:gd name="T4" fmla="*/ 0 w 1104"/>
                <a:gd name="T5" fmla="*/ 0 h 1256"/>
                <a:gd name="T6" fmla="*/ 0 w 1104"/>
                <a:gd name="T7" fmla="*/ 728 h 1256"/>
                <a:gd name="T8" fmla="*/ 640 w 1104"/>
                <a:gd name="T9" fmla="*/ 728 h 1256"/>
                <a:gd name="T10" fmla="*/ 640 w 1104"/>
                <a:gd name="T11" fmla="*/ 672 h 1256"/>
                <a:gd name="T12" fmla="*/ 51 w 1104"/>
                <a:gd name="T13" fmla="*/ 672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D4F4F4"/>
                </a:gs>
                <a:gs pos="100000">
                  <a:srgbClr val="33CCCC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1"/>
            <p:cNvSpPr>
              <a:spLocks noChangeAspect="1"/>
            </p:cNvSpPr>
            <p:nvPr/>
          </p:nvSpPr>
          <p:spPr bwMode="gray">
            <a:xfrm rot="10800000">
              <a:off x="2185" y="1062"/>
              <a:ext cx="640" cy="728"/>
            </a:xfrm>
            <a:custGeom>
              <a:avLst/>
              <a:gdLst>
                <a:gd name="T0" fmla="*/ 51 w 1104"/>
                <a:gd name="T1" fmla="*/ 672 h 1256"/>
                <a:gd name="T2" fmla="*/ 51 w 1104"/>
                <a:gd name="T3" fmla="*/ 0 h 1256"/>
                <a:gd name="T4" fmla="*/ 0 w 1104"/>
                <a:gd name="T5" fmla="*/ 0 h 1256"/>
                <a:gd name="T6" fmla="*/ 0 w 1104"/>
                <a:gd name="T7" fmla="*/ 728 h 1256"/>
                <a:gd name="T8" fmla="*/ 640 w 1104"/>
                <a:gd name="T9" fmla="*/ 728 h 1256"/>
                <a:gd name="T10" fmla="*/ 640 w 1104"/>
                <a:gd name="T11" fmla="*/ 672 h 1256"/>
                <a:gd name="T12" fmla="*/ 51 w 1104"/>
                <a:gd name="T13" fmla="*/ 672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D4F4F4"/>
                </a:gs>
                <a:gs pos="100000">
                  <a:srgbClr val="33CCCC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42"/>
            <p:cNvSpPr>
              <a:spLocks noChangeAspect="1" noChangeArrowheads="1"/>
            </p:cNvSpPr>
            <p:nvPr/>
          </p:nvSpPr>
          <p:spPr bwMode="gray">
            <a:xfrm>
              <a:off x="720" y="1152"/>
              <a:ext cx="2016" cy="2305"/>
            </a:xfrm>
            <a:prstGeom prst="rect">
              <a:avLst/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buClr>
                  <a:srgbClr val="CC3300"/>
                </a:buClr>
                <a:buSzPct val="120000"/>
                <a:buFont typeface="Wingdings" pitchFamily="2" charset="2"/>
                <a:buChar char="ь"/>
                <a:defRPr/>
              </a:pPr>
              <a:endParaRPr lang="en-US" sz="1600" b="1" i="0" dirty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  <p:sp>
        <p:nvSpPr>
          <p:cNvPr id="16" name="Freeform 46"/>
          <p:cNvSpPr>
            <a:spLocks/>
          </p:cNvSpPr>
          <p:nvPr/>
        </p:nvSpPr>
        <p:spPr bwMode="invGray">
          <a:xfrm rot="17267017" flipH="1">
            <a:off x="6610242" y="2965941"/>
            <a:ext cx="350837" cy="78581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Freeform 43"/>
          <p:cNvSpPr>
            <a:spLocks/>
          </p:cNvSpPr>
          <p:nvPr/>
        </p:nvSpPr>
        <p:spPr bwMode="invGray">
          <a:xfrm rot="4460747">
            <a:off x="2142001" y="2856313"/>
            <a:ext cx="350838" cy="857256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3643314"/>
            <a:ext cx="2071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</a:rPr>
              <a:t>Предупреждений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</a:rPr>
              <a:t>53</a:t>
            </a:r>
          </a:p>
        </p:txBody>
      </p:sp>
      <p:pic>
        <p:nvPicPr>
          <p:cNvPr id="36866" name="Picture 2" descr="http://learnenglishyes.justclick.ru/media/content/learnenglishyes/%D0%BA%D1%80%D0%B0%D1%81%D0%BD%D0%B0%D1%8F-%D0%B3%D0%B0%D0%BB%D0%BE%D1%87%D0%BA%D0%B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5143512"/>
            <a:ext cx="378082" cy="35715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4950" t="32994" r="61019" b="10282"/>
          <a:stretch>
            <a:fillRect/>
          </a:stretch>
        </p:blipFill>
        <p:spPr bwMode="auto">
          <a:xfrm>
            <a:off x="428596" y="2000240"/>
            <a:ext cx="2000264" cy="470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19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64291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Административный ресурс АММР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15140" y="3714752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</a:rPr>
              <a:t>Штрафов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</a:rPr>
              <a:t>25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 l="4687" t="9521" r="6250" b="19433"/>
          <a:stretch>
            <a:fillRect/>
          </a:stretch>
        </p:blipFill>
        <p:spPr bwMode="auto">
          <a:xfrm>
            <a:off x="4429124" y="2214554"/>
            <a:ext cx="4465950" cy="403013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85720" y="2571744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Инвестиционный портал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Марксовского района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429132"/>
            <a:ext cx="4214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http://www.marxinvest.ru</a:t>
            </a:r>
            <a:endPara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/>
          <a:srcRect l="14950" t="31270" r="12957" b="10282"/>
          <a:stretch>
            <a:fillRect/>
          </a:stretch>
        </p:blipFill>
        <p:spPr bwMode="auto">
          <a:xfrm>
            <a:off x="285720" y="2428868"/>
            <a:ext cx="5292825" cy="427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r="14909"/>
          <a:stretch>
            <a:fillRect/>
          </a:stretch>
        </p:blipFill>
        <p:spPr bwMode="auto">
          <a:xfrm>
            <a:off x="285765" y="614361"/>
            <a:ext cx="7339034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85992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357298"/>
            <a:ext cx="871543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7143768" y="4143380"/>
            <a:ext cx="1143008" cy="1357321"/>
          </a:xfrm>
          <a:prstGeom prst="can">
            <a:avLst>
              <a:gd name="adj" fmla="val 26046"/>
            </a:avLst>
          </a:prstGeom>
          <a:gradFill rotWithShape="1">
            <a:gsLst>
              <a:gs pos="0">
                <a:srgbClr val="1894E8">
                  <a:gamma/>
                  <a:shade val="46275"/>
                  <a:invGamma/>
                </a:srgbClr>
              </a:gs>
              <a:gs pos="50000">
                <a:srgbClr val="1894E8"/>
              </a:gs>
              <a:gs pos="100000">
                <a:srgbClr val="1894E8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87,5 </a:t>
            </a:r>
          </a:p>
          <a:p>
            <a:pPr algn="ctr">
              <a:defRPr/>
            </a:pPr>
            <a:r>
              <a:rPr lang="ru-RU" sz="1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млн.руб.</a:t>
            </a:r>
            <a:endParaRPr lang="ru-RU" sz="16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gray">
          <a:xfrm>
            <a:off x="5715008" y="4357694"/>
            <a:ext cx="1071570" cy="1143008"/>
          </a:xfrm>
          <a:prstGeom prst="can">
            <a:avLst>
              <a:gd name="adj" fmla="val 25830"/>
            </a:avLst>
          </a:prstGeom>
          <a:gradFill rotWithShape="1">
            <a:gsLst>
              <a:gs pos="0">
                <a:srgbClr val="1894E8">
                  <a:gamma/>
                  <a:shade val="46275"/>
                  <a:invGamma/>
                </a:srgbClr>
              </a:gs>
              <a:gs pos="50000">
                <a:srgbClr val="1894E8"/>
              </a:gs>
              <a:gs pos="100000">
                <a:srgbClr val="1894E8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82,9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млн. руб.</a:t>
            </a:r>
            <a:endParaRPr lang="ru-RU" sz="16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453056" y="2724150"/>
            <a:ext cx="3059113" cy="676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AECA"/>
              </a:gs>
              <a:gs pos="50000">
                <a:srgbClr val="CCECFF"/>
              </a:gs>
              <a:gs pos="100000">
                <a:srgbClr val="80AECA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500" b="1" i="0" dirty="0" smtClean="0">
                <a:latin typeface="Times New Roman" pitchFamily="18" charset="0"/>
              </a:rPr>
              <a:t>Объем доходов в </a:t>
            </a:r>
          </a:p>
          <a:p>
            <a:pPr algn="ctr">
              <a:defRPr/>
            </a:pPr>
            <a:r>
              <a:rPr lang="ru-RU" sz="1500" b="1" i="0" dirty="0" smtClean="0">
                <a:latin typeface="Times New Roman" pitchFamily="18" charset="0"/>
              </a:rPr>
              <a:t>консолидированный бюджет</a:t>
            </a:r>
            <a:r>
              <a:rPr lang="ru-RU" sz="1200" b="1" i="0" dirty="0" smtClean="0">
                <a:latin typeface="Times New Roman" pitchFamily="18" charset="0"/>
              </a:rPr>
              <a:t>, </a:t>
            </a:r>
            <a:endParaRPr lang="ru-RU" sz="1200" b="1" i="0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i="0" dirty="0" smtClean="0">
                <a:latin typeface="Times New Roman" pitchFamily="18" charset="0"/>
              </a:rPr>
              <a:t>Марксовского района</a:t>
            </a:r>
            <a:endParaRPr lang="en-US" sz="1200" b="1" i="0" dirty="0">
              <a:latin typeface="Times New Roman" pitchFamily="18" charset="0"/>
            </a:endParaRP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285720" y="5500702"/>
            <a:ext cx="871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928662" y="2714624"/>
            <a:ext cx="3059112" cy="64769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AECA"/>
              </a:gs>
              <a:gs pos="50000">
                <a:srgbClr val="CCECFF"/>
              </a:gs>
              <a:gs pos="100000">
                <a:srgbClr val="80AECA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500" b="1" i="0" dirty="0" smtClean="0">
                <a:latin typeface="Times New Roman" pitchFamily="18" charset="0"/>
              </a:rPr>
              <a:t>Объем </a:t>
            </a:r>
          </a:p>
          <a:p>
            <a:pPr algn="ctr" eaLnBrk="0" hangingPunct="0">
              <a:defRPr/>
            </a:pPr>
            <a:r>
              <a:rPr lang="ru-RU" sz="1500" b="1" i="0" dirty="0" smtClean="0">
                <a:latin typeface="Times New Roman" pitchFamily="18" charset="0"/>
              </a:rPr>
              <a:t>налоговых и неналоговых </a:t>
            </a:r>
            <a:r>
              <a:rPr lang="ru-RU" sz="1500" b="1" dirty="0" smtClean="0">
                <a:latin typeface="Times New Roman" pitchFamily="18" charset="0"/>
              </a:rPr>
              <a:t>доходов</a:t>
            </a:r>
            <a:r>
              <a:rPr lang="ru-RU" sz="1200" b="1" i="0" dirty="0" smtClean="0">
                <a:latin typeface="Times New Roman" pitchFamily="18" charset="0"/>
              </a:rPr>
              <a:t>, </a:t>
            </a:r>
            <a:endParaRPr lang="ru-RU" sz="1200" b="1" i="0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</a:rPr>
              <a:t>Марксовского района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gray">
          <a:xfrm>
            <a:off x="357158" y="4429132"/>
            <a:ext cx="1000132" cy="1065213"/>
          </a:xfrm>
          <a:prstGeom prst="can">
            <a:avLst>
              <a:gd name="adj" fmla="val 26461"/>
            </a:avLst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i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66,8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млн.руб.</a:t>
            </a:r>
            <a:endParaRPr lang="ru-RU" sz="1600" b="1" i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gray">
          <a:xfrm>
            <a:off x="1428728" y="4643446"/>
            <a:ext cx="1000132" cy="857256"/>
          </a:xfrm>
          <a:prstGeom prst="can">
            <a:avLst>
              <a:gd name="adj" fmla="val 26461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i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64,7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млн.руб.</a:t>
            </a:r>
            <a:endParaRPr lang="ru-RU" sz="1600" b="1" i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4348" y="3571876"/>
            <a:ext cx="15716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</a:rPr>
              <a:t>н</a:t>
            </a:r>
            <a:r>
              <a:rPr lang="ru-RU" sz="1500" b="1" i="0" dirty="0" smtClean="0">
                <a:latin typeface="Times New Roman" pitchFamily="18" charset="0"/>
              </a:rPr>
              <a:t>алоговые доходы</a:t>
            </a:r>
            <a:endParaRPr lang="ru-RU" sz="1500" i="0" dirty="0">
              <a:latin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928926" y="3571876"/>
            <a:ext cx="19288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</a:rPr>
              <a:t>н</a:t>
            </a:r>
            <a:r>
              <a:rPr lang="ru-RU" sz="1500" b="1" i="0" dirty="0" smtClean="0">
                <a:latin typeface="Times New Roman" pitchFamily="18" charset="0"/>
              </a:rPr>
              <a:t>еналоговые </a:t>
            </a:r>
          </a:p>
          <a:p>
            <a:pPr algn="ctr"/>
            <a:r>
              <a:rPr lang="ru-RU" sz="1500" b="1" i="0" dirty="0" smtClean="0">
                <a:latin typeface="Times New Roman" pitchFamily="18" charset="0"/>
              </a:rPr>
              <a:t>доходы</a:t>
            </a:r>
            <a:endParaRPr lang="ru-RU" sz="1500" i="0" dirty="0">
              <a:latin typeface="Times New Roman" pitchFamily="18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3570" y="5643578"/>
            <a:ext cx="12144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0" dirty="0" smtClean="0">
                <a:latin typeface="Times New Roman" pitchFamily="18" charset="0"/>
              </a:rPr>
              <a:t>01.06.2014 г.</a:t>
            </a:r>
            <a:endParaRPr lang="ru-RU" sz="1500" i="0" dirty="0">
              <a:latin typeface="Times New Roman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286644" y="5643578"/>
            <a:ext cx="12144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0" dirty="0" smtClean="0">
                <a:latin typeface="Times New Roman" pitchFamily="18" charset="0"/>
              </a:rPr>
              <a:t>01.06.2015 г.</a:t>
            </a:r>
            <a:endParaRPr lang="ru-RU" sz="1500" i="0" dirty="0">
              <a:latin typeface="Times New Roman" pitchFamily="18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42844" y="5643578"/>
            <a:ext cx="12144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0" dirty="0" smtClean="0">
                <a:latin typeface="Times New Roman" pitchFamily="18" charset="0"/>
              </a:rPr>
              <a:t>01.06.2014 г.</a:t>
            </a:r>
            <a:endParaRPr lang="ru-RU" sz="1500" i="0" dirty="0">
              <a:latin typeface="Times New Roman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357290" y="5643578"/>
            <a:ext cx="12144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0" dirty="0" smtClean="0">
                <a:latin typeface="Times New Roman" pitchFamily="18" charset="0"/>
              </a:rPr>
              <a:t>01.06.2015 г.</a:t>
            </a:r>
            <a:endParaRPr lang="ru-RU" sz="1500" i="0" dirty="0">
              <a:latin typeface="Times New Roman" pitchFamily="18" charset="0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gray">
          <a:xfrm>
            <a:off x="2714612" y="4786322"/>
            <a:ext cx="1000132" cy="708023"/>
          </a:xfrm>
          <a:prstGeom prst="can">
            <a:avLst>
              <a:gd name="adj" fmla="val 26461"/>
            </a:avLst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16</a:t>
            </a:r>
            <a:r>
              <a:rPr lang="ru-RU" sz="1600" b="1" i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,0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млн.руб.</a:t>
            </a:r>
            <a:endParaRPr lang="ru-RU" sz="1600" b="1" i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gray">
          <a:xfrm>
            <a:off x="3786182" y="4643446"/>
            <a:ext cx="1000132" cy="857256"/>
          </a:xfrm>
          <a:prstGeom prst="can">
            <a:avLst>
              <a:gd name="adj" fmla="val 26461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i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22,7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млн.руб.</a:t>
            </a:r>
            <a:endParaRPr lang="ru-RU" sz="1600" b="1" i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571736" y="5643578"/>
            <a:ext cx="12144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0" dirty="0" smtClean="0">
                <a:latin typeface="Times New Roman" pitchFamily="18" charset="0"/>
              </a:rPr>
              <a:t>01.06.2014 г.</a:t>
            </a:r>
            <a:endParaRPr lang="ru-RU" sz="1500" i="0" dirty="0">
              <a:latin typeface="Times New Roman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786182" y="5643578"/>
            <a:ext cx="12144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0" dirty="0" smtClean="0">
                <a:latin typeface="Times New Roman" pitchFamily="18" charset="0"/>
              </a:rPr>
              <a:t>01.06.2015 г.</a:t>
            </a:r>
            <a:endParaRPr lang="ru-RU" sz="1500" i="0" dirty="0">
              <a:latin typeface="Times New Roman" pitchFamily="18" charset="0"/>
            </a:endParaRPr>
          </a:p>
        </p:txBody>
      </p:sp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3" y="1571612"/>
            <a:ext cx="321470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82569" y="2000241"/>
            <a:ext cx="3604009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2928926" y="1643051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БЮДЖЕТ</a:t>
            </a:r>
          </a:p>
          <a:p>
            <a:pPr algn="ctr"/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4950" t="31270" r="12957" b="10282"/>
          <a:stretch>
            <a:fillRect/>
          </a:stretch>
        </p:blipFill>
        <p:spPr bwMode="auto">
          <a:xfrm>
            <a:off x="500034" y="1857364"/>
            <a:ext cx="6000792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19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64291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Административный ресурс АММР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15140" y="3714752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</a:rPr>
              <a:t>Штрафов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</a:rPr>
              <a:t>25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/>
          <a:srcRect l="4687" t="8789" r="5664" b="23828"/>
          <a:stretch>
            <a:fillRect/>
          </a:stretch>
        </p:blipFill>
        <p:spPr bwMode="auto">
          <a:xfrm>
            <a:off x="4286248" y="2285992"/>
            <a:ext cx="468660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Прямоугольник 41"/>
          <p:cNvSpPr/>
          <p:nvPr/>
        </p:nvSpPr>
        <p:spPr>
          <a:xfrm>
            <a:off x="214282" y="2571744"/>
            <a:ext cx="4000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Портал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Марксовского района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4714884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http://www.marxmsp.ru</a:t>
            </a:r>
            <a:endPara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4950" t="31270" r="64452" b="10282"/>
          <a:stretch>
            <a:fillRect/>
          </a:stretch>
        </p:blipFill>
        <p:spPr bwMode="auto">
          <a:xfrm>
            <a:off x="357158" y="1857364"/>
            <a:ext cx="1714512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44" y="571480"/>
            <a:ext cx="71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PMingLiU" pitchFamily="18" charset="-120"/>
                <a:cs typeface="Browallia New" pitchFamily="34" charset="-34"/>
              </a:rPr>
              <a:t>19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PMingLiU" pitchFamily="18" charset="-120"/>
              <a:cs typeface="Browall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3429000"/>
            <a:ext cx="792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00" y="64291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 l="15234" t="30957" r="19726" b="12646"/>
          <a:stretch>
            <a:fillRect/>
          </a:stretch>
        </p:blipFill>
        <p:spPr bwMode="auto">
          <a:xfrm>
            <a:off x="714348" y="1902391"/>
            <a:ext cx="7429552" cy="495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85720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СТРУКТУРА НАЛОГОВЫХ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7148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3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13"/>
          <p:cNvSpPr>
            <a:spLocks noChangeArrowheads="1"/>
          </p:cNvSpPr>
          <p:nvPr/>
        </p:nvSpPr>
        <p:spPr bwMode="gray">
          <a:xfrm rot="16200000" flipV="1">
            <a:off x="8112918" y="4269579"/>
            <a:ext cx="604838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gray">
          <a:xfrm rot="16200000" flipV="1">
            <a:off x="7268374" y="3942547"/>
            <a:ext cx="1203312" cy="50006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/>
          <a:srcRect l="14950" t="31270" r="12957" b="10282"/>
          <a:stretch>
            <a:fillRect/>
          </a:stretch>
        </p:blipFill>
        <p:spPr bwMode="auto">
          <a:xfrm>
            <a:off x="571472" y="1857364"/>
            <a:ext cx="6000792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6"/>
          <p:cNvSpPr>
            <a:spLocks noChangeArrowheads="1"/>
          </p:cNvSpPr>
          <p:nvPr/>
        </p:nvSpPr>
        <p:spPr bwMode="gray">
          <a:xfrm rot="16200000" flipV="1">
            <a:off x="165106" y="3906827"/>
            <a:ext cx="1274750" cy="50006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 rot="16200000" flipV="1">
            <a:off x="-328649" y="3786192"/>
            <a:ext cx="1571638" cy="428626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 rot="16200000" flipV="1">
            <a:off x="1233467" y="4410079"/>
            <a:ext cx="247646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gray">
          <a:xfrm rot="16200000" flipV="1">
            <a:off x="1450963" y="4264021"/>
            <a:ext cx="560367" cy="461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gray">
          <a:xfrm rot="16200000" flipV="1">
            <a:off x="2097876" y="4341021"/>
            <a:ext cx="414348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gray">
          <a:xfrm rot="16200000" flipV="1">
            <a:off x="3907633" y="4479127"/>
            <a:ext cx="176209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gray">
          <a:xfrm rot="16200000" flipV="1">
            <a:off x="4795840" y="4438660"/>
            <a:ext cx="247647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gray">
          <a:xfrm rot="16200000" flipV="1">
            <a:off x="5557838" y="4295771"/>
            <a:ext cx="533399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gray">
          <a:xfrm rot="16200000" flipV="1">
            <a:off x="7165181" y="4193379"/>
            <a:ext cx="747713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gray">
          <a:xfrm rot="16200000" flipV="1">
            <a:off x="2391576" y="4304497"/>
            <a:ext cx="488934" cy="461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gray">
          <a:xfrm rot="16200000" flipV="1">
            <a:off x="3339321" y="4404516"/>
            <a:ext cx="269855" cy="461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gray">
          <a:xfrm rot="16200000" flipV="1">
            <a:off x="4291803" y="4447379"/>
            <a:ext cx="193671" cy="461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gray">
          <a:xfrm rot="16200000" flipV="1">
            <a:off x="4944272" y="4180680"/>
            <a:ext cx="727071" cy="461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gray">
          <a:xfrm rot="16200000" flipV="1">
            <a:off x="5711035" y="4075899"/>
            <a:ext cx="917562" cy="461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gray">
          <a:xfrm rot="16200000" flipV="1">
            <a:off x="6706393" y="4233055"/>
            <a:ext cx="660396" cy="461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gray">
          <a:xfrm rot="16200000" flipV="1">
            <a:off x="8520912" y="4299735"/>
            <a:ext cx="488934" cy="461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49" name="Freeform 114"/>
          <p:cNvSpPr>
            <a:spLocks/>
          </p:cNvSpPr>
          <p:nvPr/>
        </p:nvSpPr>
        <p:spPr bwMode="invGray">
          <a:xfrm rot="10800000">
            <a:off x="242857" y="3500438"/>
            <a:ext cx="285752" cy="1000132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0" name="Freeform 114"/>
          <p:cNvSpPr>
            <a:spLocks/>
          </p:cNvSpPr>
          <p:nvPr/>
        </p:nvSpPr>
        <p:spPr bwMode="invGray">
          <a:xfrm rot="10800000">
            <a:off x="1571604" y="4429132"/>
            <a:ext cx="285752" cy="28414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" name="Freeform 114"/>
          <p:cNvSpPr>
            <a:spLocks/>
          </p:cNvSpPr>
          <p:nvPr/>
        </p:nvSpPr>
        <p:spPr bwMode="invGray">
          <a:xfrm rot="10800000">
            <a:off x="2428860" y="4429132"/>
            <a:ext cx="285752" cy="26034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" name="Freeform 114"/>
          <p:cNvSpPr>
            <a:spLocks/>
          </p:cNvSpPr>
          <p:nvPr/>
        </p:nvSpPr>
        <p:spPr bwMode="invGray">
          <a:xfrm rot="10800000">
            <a:off x="5095877" y="4224349"/>
            <a:ext cx="285752" cy="427024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Freeform 114"/>
          <p:cNvSpPr>
            <a:spLocks/>
          </p:cNvSpPr>
          <p:nvPr/>
        </p:nvSpPr>
        <p:spPr bwMode="invGray">
          <a:xfrm rot="10800000">
            <a:off x="5981709" y="4067185"/>
            <a:ext cx="285752" cy="5699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Freeform 114"/>
          <p:cNvSpPr>
            <a:spLocks/>
          </p:cNvSpPr>
          <p:nvPr/>
        </p:nvSpPr>
        <p:spPr bwMode="invGray">
          <a:xfrm rot="10800000">
            <a:off x="6857999" y="4281487"/>
            <a:ext cx="285752" cy="355586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7" name="Freeform 114"/>
          <p:cNvSpPr>
            <a:spLocks/>
          </p:cNvSpPr>
          <p:nvPr/>
        </p:nvSpPr>
        <p:spPr bwMode="invGray">
          <a:xfrm rot="10800000">
            <a:off x="7662884" y="3771909"/>
            <a:ext cx="285752" cy="784214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" name="Freeform 114"/>
          <p:cNvSpPr>
            <a:spLocks/>
          </p:cNvSpPr>
          <p:nvPr/>
        </p:nvSpPr>
        <p:spPr bwMode="invGray">
          <a:xfrm rot="10800000">
            <a:off x="8215338" y="4348175"/>
            <a:ext cx="285752" cy="355586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59" name="Group 63"/>
          <p:cNvGraphicFramePr>
            <a:graphicFrameLocks noGrp="1"/>
          </p:cNvGraphicFramePr>
          <p:nvPr/>
        </p:nvGraphicFramePr>
        <p:xfrm>
          <a:off x="0" y="4929198"/>
          <a:ext cx="9144000" cy="1142984"/>
        </p:xfrm>
        <a:graphic>
          <a:graphicData uri="http://schemas.openxmlformats.org/drawingml/2006/table">
            <a:tbl>
              <a:tblPr/>
              <a:tblGrid>
                <a:gridCol w="1000100"/>
                <a:gridCol w="945251"/>
                <a:gridCol w="818837"/>
                <a:gridCol w="818837"/>
                <a:gridCol w="1042158"/>
                <a:gridCol w="893278"/>
                <a:gridCol w="818837"/>
                <a:gridCol w="949346"/>
                <a:gridCol w="928694"/>
                <a:gridCol w="928662"/>
              </a:tblGrid>
              <a:tr h="1142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Арендная плата за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собст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не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разгранич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Арендная плата за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в собств.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сдачи в аренду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имущ-ва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доходы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использ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имущ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Платежи за пользование природ. ресурсами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платных услуг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продажи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имущ-ва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продажи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собств. не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разгранич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продажи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собств.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разгранич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Штрафы и прочее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AutoShape 13"/>
          <p:cNvSpPr>
            <a:spLocks noChangeArrowheads="1"/>
          </p:cNvSpPr>
          <p:nvPr/>
        </p:nvSpPr>
        <p:spPr bwMode="gray">
          <a:xfrm rot="16200000" flipV="1">
            <a:off x="2714611" y="2500307"/>
            <a:ext cx="214315" cy="214313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gray">
          <a:xfrm rot="16200000" flipV="1">
            <a:off x="5286380" y="2500307"/>
            <a:ext cx="204789" cy="20478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tint val="45098"/>
                  <a:invGamma/>
                </a:srgbClr>
              </a:gs>
              <a:gs pos="100000">
                <a:srgbClr val="FF66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28926" y="242886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01.06.14г.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72132" y="242886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01.06.15г.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27146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348" y="307181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43834" y="2000240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71538" y="414338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1604" y="392906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71670" y="400050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00298" y="392906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gray">
          <a:xfrm rot="16200000" flipV="1">
            <a:off x="3014676" y="4433875"/>
            <a:ext cx="247646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73" name="Freeform 114"/>
          <p:cNvSpPr>
            <a:spLocks/>
          </p:cNvSpPr>
          <p:nvPr/>
        </p:nvSpPr>
        <p:spPr bwMode="invGray">
          <a:xfrm rot="10800000">
            <a:off x="2952739" y="4581533"/>
            <a:ext cx="285752" cy="141272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857488" y="421481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86116" y="421481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Freeform 114"/>
          <p:cNvSpPr>
            <a:spLocks/>
          </p:cNvSpPr>
          <p:nvPr/>
        </p:nvSpPr>
        <p:spPr bwMode="invGray">
          <a:xfrm rot="10800000">
            <a:off x="3819519" y="4662498"/>
            <a:ext cx="285752" cy="69834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3767131" y="427197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0996" y="4243399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05349" y="4205299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05397" y="375761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67369" y="393383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05521" y="347663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gray">
          <a:xfrm rot="16200000" flipV="1">
            <a:off x="6484139" y="4345784"/>
            <a:ext cx="414348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339966">
                  <a:alpha val="30000"/>
                </a:srgbClr>
              </a:gs>
              <a:gs pos="50000">
                <a:srgbClr val="339966">
                  <a:gamma/>
                  <a:shade val="34902"/>
                  <a:invGamma/>
                </a:srgbClr>
              </a:gs>
              <a:gs pos="100000">
                <a:srgbClr val="339966">
                  <a:alpha val="3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57962" y="406242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62778" y="3838583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81881" y="371475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01050" y="381000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620153" y="396717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85720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СТРУКТУРА  НЕНАЛОГОВЫХ ДОХОДОВ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15272" y="321468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85720" y="57148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4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85720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ИНДИВИДУАЛЬНАЯ РАБОТА С НАЛОГОПЛАТЕЛЬЩИКАМИ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/>
          <a:srcRect l="14950" t="31270" r="62106" b="10282"/>
          <a:stretch>
            <a:fillRect/>
          </a:stretch>
        </p:blipFill>
        <p:spPr bwMode="auto">
          <a:xfrm>
            <a:off x="304758" y="1847841"/>
            <a:ext cx="1909788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http://memberlink.tic.com.au/Documents/DocumentStorage/Images/TIC_MAN.jpg"/>
          <p:cNvPicPr>
            <a:picLocks noChangeAspect="1" noChangeArrowheads="1"/>
          </p:cNvPicPr>
          <p:nvPr/>
        </p:nvPicPr>
        <p:blipFill>
          <a:blip r:embed="rId10"/>
          <a:srcRect l="25701" r="14719"/>
          <a:stretch>
            <a:fillRect/>
          </a:stretch>
        </p:blipFill>
        <p:spPr bwMode="auto">
          <a:xfrm>
            <a:off x="2928926" y="2214554"/>
            <a:ext cx="3643338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928662" y="64291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57148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5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8"/>
          <p:cNvSpPr>
            <a:spLocks/>
          </p:cNvSpPr>
          <p:nvPr/>
        </p:nvSpPr>
        <p:spPr bwMode="gray">
          <a:xfrm>
            <a:off x="214282" y="2143116"/>
            <a:ext cx="2606662" cy="4240220"/>
          </a:xfrm>
          <a:custGeom>
            <a:avLst/>
            <a:gdLst/>
            <a:ahLst/>
            <a:cxnLst>
              <a:cxn ang="0">
                <a:pos x="1130" y="3130"/>
              </a:cxn>
              <a:cxn ang="0">
                <a:pos x="52" y="3130"/>
              </a:cxn>
              <a:cxn ang="0">
                <a:pos x="55" y="978"/>
              </a:cxn>
              <a:cxn ang="0">
                <a:pos x="438" y="0"/>
              </a:cxn>
              <a:cxn ang="0">
                <a:pos x="1455" y="0"/>
              </a:cxn>
              <a:cxn ang="0">
                <a:pos x="1458" y="2245"/>
              </a:cxn>
              <a:cxn ang="0">
                <a:pos x="1130" y="3130"/>
              </a:cxn>
            </a:cxnLst>
            <a:rect l="0" t="0" r="r" b="b"/>
            <a:pathLst>
              <a:path w="1458" h="3130">
                <a:moveTo>
                  <a:pt x="1130" y="3130"/>
                </a:moveTo>
                <a:cubicBezTo>
                  <a:pt x="591" y="3130"/>
                  <a:pt x="52" y="3130"/>
                  <a:pt x="52" y="3130"/>
                </a:cubicBezTo>
                <a:cubicBezTo>
                  <a:pt x="52" y="3130"/>
                  <a:pt x="0" y="1415"/>
                  <a:pt x="55" y="978"/>
                </a:cubicBezTo>
                <a:cubicBezTo>
                  <a:pt x="119" y="456"/>
                  <a:pt x="205" y="163"/>
                  <a:pt x="438" y="0"/>
                </a:cubicBezTo>
                <a:cubicBezTo>
                  <a:pt x="947" y="0"/>
                  <a:pt x="1455" y="0"/>
                  <a:pt x="1455" y="0"/>
                </a:cubicBezTo>
                <a:cubicBezTo>
                  <a:pt x="1455" y="0"/>
                  <a:pt x="1457" y="1121"/>
                  <a:pt x="1458" y="2245"/>
                </a:cubicBezTo>
                <a:cubicBezTo>
                  <a:pt x="1458" y="2841"/>
                  <a:pt x="1302" y="3111"/>
                  <a:pt x="1130" y="3130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3000364" y="2571744"/>
            <a:ext cx="490538" cy="2890837"/>
          </a:xfrm>
          <a:prstGeom prst="rightArrow">
            <a:avLst>
              <a:gd name="adj1" fmla="val 67750"/>
              <a:gd name="adj2" fmla="val 66167"/>
            </a:avLst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gray">
          <a:xfrm>
            <a:off x="3492500" y="2143116"/>
            <a:ext cx="2303463" cy="4214842"/>
          </a:xfrm>
          <a:prstGeom prst="roundRect">
            <a:avLst>
              <a:gd name="adj" fmla="val 13264"/>
            </a:avLst>
          </a:prstGeom>
          <a:solidFill>
            <a:srgbClr val="FFFF99"/>
          </a:solidFill>
          <a:ln w="38100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1600" b="1" i="0" dirty="0">
              <a:latin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6000760" y="2643182"/>
            <a:ext cx="490538" cy="2890837"/>
          </a:xfrm>
          <a:prstGeom prst="rightArrow">
            <a:avLst>
              <a:gd name="adj1" fmla="val 67750"/>
              <a:gd name="adj2" fmla="val 66167"/>
            </a:avLst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Freeform 12"/>
          <p:cNvSpPr>
            <a:spLocks/>
          </p:cNvSpPr>
          <p:nvPr/>
        </p:nvSpPr>
        <p:spPr bwMode="gray">
          <a:xfrm>
            <a:off x="6500826" y="2143116"/>
            <a:ext cx="2500330" cy="4240220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CCFFCC"/>
          </a:soli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57158" y="3571876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НАПРАВЛЕНО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68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ПИСЕМ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68" y="350043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СУММА НЕДОИМКИ СОСТАВИЛА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10,4 МЛН.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5140" y="3571876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ОПЛАЧЕНО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НЕДОИМКИ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0,3 МЛН.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20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ИНФОРМАЦИОННАЯ РАБОТА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610" y="576263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6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/>
          <a:srcRect l="14062" t="31494" r="13867" b="17237"/>
          <a:stretch>
            <a:fillRect/>
          </a:stretch>
        </p:blipFill>
        <p:spPr bwMode="auto">
          <a:xfrm>
            <a:off x="214282" y="1857364"/>
            <a:ext cx="878687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85720" y="135729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Межведомственные комиссии при администрации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7148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7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4950" t="31270" r="12957" b="10282"/>
          <a:stretch>
            <a:fillRect/>
          </a:stretch>
        </p:blipFill>
        <p:spPr bwMode="auto">
          <a:xfrm>
            <a:off x="304758" y="1847841"/>
            <a:ext cx="6000792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\\192.168.0.111\экономика\фотки\22.01.2014 г\DSC024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928802"/>
            <a:ext cx="3571899" cy="2488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85852" y="257174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Периодичность проведения заседаний МВК: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3570" y="52863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ЕЖЕМЕСЯЧНО</a:t>
            </a:r>
          </a:p>
        </p:txBody>
      </p:sp>
      <p:pic>
        <p:nvPicPr>
          <p:cNvPr id="15" name="Picture 2" descr="\\192.168.0.111\экономика\фотки\22.01.2014 г\DSC0244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357694"/>
            <a:ext cx="3384463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720" y="135729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Межведомственные комиссии при администрации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57148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8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4969" r="14909"/>
          <a:stretch>
            <a:fillRect/>
          </a:stretch>
        </p:blipFill>
        <p:spPr bwMode="auto">
          <a:xfrm>
            <a:off x="714348" y="614361"/>
            <a:ext cx="69104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2"/>
            <a:ext cx="1190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71543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b="61538"/>
          <a:stretch>
            <a:fillRect/>
          </a:stretch>
        </p:blipFill>
        <p:spPr bwMode="auto">
          <a:xfrm>
            <a:off x="285720" y="1357298"/>
            <a:ext cx="87154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6" y="4572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www.invest.unima.ru/assets/templates/invest/img/log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09" y="357185"/>
            <a:ext cx="820279" cy="5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571612"/>
            <a:ext cx="321470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 l="14950" t="31270" r="12957" b="10282"/>
          <a:stretch>
            <a:fillRect/>
          </a:stretch>
        </p:blipFill>
        <p:spPr bwMode="auto">
          <a:xfrm>
            <a:off x="285720" y="1785926"/>
            <a:ext cx="6000792" cy="48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http://images.myshared.ru/5/403364/slide_1.jpg"/>
          <p:cNvPicPr>
            <a:picLocks noChangeAspect="1" noChangeArrowheads="1"/>
          </p:cNvPicPr>
          <p:nvPr/>
        </p:nvPicPr>
        <p:blipFill>
          <a:blip r:embed="rId10"/>
          <a:srcRect l="67501" t="15000" r="8124" b="45000"/>
          <a:stretch>
            <a:fillRect/>
          </a:stretch>
        </p:blipFill>
        <p:spPr bwMode="auto">
          <a:xfrm>
            <a:off x="2071670" y="4929198"/>
            <a:ext cx="1428760" cy="1758474"/>
          </a:xfrm>
          <a:prstGeom prst="rect">
            <a:avLst/>
          </a:prstGeom>
          <a:noFill/>
        </p:spPr>
      </p:pic>
      <p:pic>
        <p:nvPicPr>
          <p:cNvPr id="9221" name="Picture 5" descr="\\192.168.0.111\экономика\АТЛАС муниципальных практик\РЕГЛАМЕНТ введения практик\Фото для презентации\2\TtTj1VPz9C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1785926"/>
            <a:ext cx="2935736" cy="207170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643174" y="2000240"/>
            <a:ext cx="2000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ЗАСЕДАНИЯ КОМИССИИ</a:t>
            </a: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gray">
          <a:xfrm rot="1447860">
            <a:off x="1008663" y="2991310"/>
            <a:ext cx="2028825" cy="15240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4214818"/>
            <a:ext cx="25003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92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НАЛОГОПЛАТЕЛЬЩИКА-ДОЛЖНИКА</a:t>
            </a:r>
          </a:p>
        </p:txBody>
      </p:sp>
      <p:pic>
        <p:nvPicPr>
          <p:cNvPr id="9225" name="Picture 9" descr="http://iconspot.ru/files/71148.png"/>
          <p:cNvPicPr>
            <a:picLocks noChangeAspect="1" noChangeArrowheads="1"/>
          </p:cNvPicPr>
          <p:nvPr/>
        </p:nvPicPr>
        <p:blipFill>
          <a:blip r:embed="rId12"/>
          <a:srcRect l="4966" t="32968" r="3520" b="30075"/>
          <a:stretch>
            <a:fillRect/>
          </a:stretch>
        </p:blipFill>
        <p:spPr bwMode="auto">
          <a:xfrm>
            <a:off x="4357686" y="5072074"/>
            <a:ext cx="1592046" cy="64294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143636" y="4143380"/>
            <a:ext cx="2714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НЕДОИМКА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15,3 млн. руб.</a:t>
            </a:r>
          </a:p>
        </p:txBody>
      </p:sp>
      <p:pic>
        <p:nvPicPr>
          <p:cNvPr id="9227" name="Picture 11" descr="http://www.equipnet.ru/netcat_files/83/101/aaa_18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4857760"/>
            <a:ext cx="2357454" cy="176627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85720" y="135729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Межведомственные комиссии при администрации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866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Марксовский муниципальный район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57148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9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761</Words>
  <PresentationFormat>Экран (4:3)</PresentationFormat>
  <Paragraphs>247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мазановаоа</dc:creator>
  <cp:lastModifiedBy>мазановаоа</cp:lastModifiedBy>
  <cp:revision>307</cp:revision>
  <dcterms:created xsi:type="dcterms:W3CDTF">2015-06-12T12:54:17Z</dcterms:created>
  <dcterms:modified xsi:type="dcterms:W3CDTF">2015-06-15T07:34:11Z</dcterms:modified>
</cp:coreProperties>
</file>