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style9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olors5.xml" ContentType="application/vnd.ms-office.chartcolorstyle+xml"/>
  <Override PartName="/ppt/charts/colors15.xml" ContentType="application/vnd.ms-office.chartcolorstyle+xml"/>
  <Override PartName="/ppt/charts/style10.xml" ContentType="application/vnd.ms-office.chart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style6.xml" ContentType="application/vnd.ms-office.chart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olors10.xml" ContentType="application/vnd.ms-office.chartcolorstyle+xml"/>
  <Override PartName="/ppt/charts/style7.xml" ContentType="application/vnd.ms-office.chartstyl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charts/colors9.xml" ContentType="application/vnd.ms-office.chartcolorstyle+xml"/>
  <Override PartName="/ppt/charts/style14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5"/>
  </p:notesMasterIdLst>
  <p:sldIdLst>
    <p:sldId id="425" r:id="rId2"/>
    <p:sldId id="433" r:id="rId3"/>
    <p:sldId id="448" r:id="rId4"/>
    <p:sldId id="371" r:id="rId5"/>
    <p:sldId id="375" r:id="rId6"/>
    <p:sldId id="383" r:id="rId7"/>
    <p:sldId id="447" r:id="rId8"/>
    <p:sldId id="385" r:id="rId9"/>
    <p:sldId id="393" r:id="rId10"/>
    <p:sldId id="461" r:id="rId11"/>
    <p:sldId id="373" r:id="rId12"/>
    <p:sldId id="391" r:id="rId13"/>
    <p:sldId id="446" r:id="rId14"/>
    <p:sldId id="453" r:id="rId15"/>
    <p:sldId id="413" r:id="rId16"/>
    <p:sldId id="412" r:id="rId17"/>
    <p:sldId id="410" r:id="rId18"/>
    <p:sldId id="436" r:id="rId19"/>
    <p:sldId id="408" r:id="rId20"/>
    <p:sldId id="402" r:id="rId21"/>
    <p:sldId id="442" r:id="rId22"/>
    <p:sldId id="459" r:id="rId23"/>
    <p:sldId id="460" r:id="rId24"/>
    <p:sldId id="406" r:id="rId25"/>
    <p:sldId id="374" r:id="rId26"/>
    <p:sldId id="454" r:id="rId27"/>
    <p:sldId id="455" r:id="rId28"/>
    <p:sldId id="456" r:id="rId29"/>
    <p:sldId id="415" r:id="rId30"/>
    <p:sldId id="416" r:id="rId31"/>
    <p:sldId id="430" r:id="rId32"/>
    <p:sldId id="431" r:id="rId33"/>
    <p:sldId id="450" r:id="rId34"/>
    <p:sldId id="439" r:id="rId35"/>
    <p:sldId id="440" r:id="rId36"/>
    <p:sldId id="449" r:id="rId37"/>
    <p:sldId id="441" r:id="rId38"/>
    <p:sldId id="435" r:id="rId39"/>
    <p:sldId id="443" r:id="rId40"/>
    <p:sldId id="444" r:id="rId41"/>
    <p:sldId id="395" r:id="rId42"/>
    <p:sldId id="388" r:id="rId43"/>
    <p:sldId id="387" r:id="rId44"/>
    <p:sldId id="363" r:id="rId45"/>
    <p:sldId id="360" r:id="rId46"/>
    <p:sldId id="361" r:id="rId47"/>
    <p:sldId id="362" r:id="rId48"/>
    <p:sldId id="335" r:id="rId49"/>
    <p:sldId id="333" r:id="rId50"/>
    <p:sldId id="332" r:id="rId51"/>
    <p:sldId id="330" r:id="rId52"/>
    <p:sldId id="328" r:id="rId53"/>
    <p:sldId id="451" r:id="rId5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  <p14:sldId id="379"/>
            <p14:sldId id="382"/>
            <p14:sldId id="380"/>
            <p14:sldId id="359"/>
            <p14:sldId id="286"/>
            <p14:sldId id="363"/>
            <p14:sldId id="360"/>
            <p14:sldId id="361"/>
            <p14:sldId id="362"/>
            <p14:sldId id="357"/>
            <p14:sldId id="358"/>
            <p14:sldId id="334"/>
            <p14:sldId id="336"/>
            <p14:sldId id="338"/>
            <p14:sldId id="339"/>
            <p14:sldId id="337"/>
            <p14:sldId id="335"/>
            <p14:sldId id="340"/>
            <p14:sldId id="342"/>
            <p14:sldId id="343"/>
            <p14:sldId id="341"/>
            <p14:sldId id="333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6A0"/>
    <a:srgbClr val="99CCFF"/>
    <a:srgbClr val="3C33B5"/>
    <a:srgbClr val="66CCFF"/>
    <a:srgbClr val="B1C1E4"/>
    <a:srgbClr val="D1D1D1"/>
    <a:srgbClr val="B9B9B9"/>
    <a:srgbClr val="F1F1F1"/>
    <a:srgbClr val="A6A6A6"/>
    <a:srgbClr val="59595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3" autoAdjust="0"/>
    <p:restoredTop sz="99104" autoAdjust="0"/>
  </p:normalViewPr>
  <p:slideViewPr>
    <p:cSldViewPr snapToGrid="0">
      <p:cViewPr>
        <p:scale>
          <a:sx n="76" d="100"/>
          <a:sy n="76" d="100"/>
        </p:scale>
        <p:origin x="-954" y="1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64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6850039391193585"/>
          <c:y val="9.0156754660335819E-2"/>
          <c:w val="0.2613036884114375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обрабатывающие производства</c:v>
                </c:pt>
                <c:pt idx="1">
                  <c:v>сельское, лесное хозяйство, охота, рыболовство и рыбоводство</c:v>
                </c:pt>
                <c:pt idx="2">
                  <c:v>торговля оптовая и розничная, ремонт автотранспортных средств и мотоциклов</c:v>
                </c:pt>
                <c:pt idx="3">
                  <c:v>здравохранение и социальные услуги</c:v>
                </c:pt>
                <c:pt idx="4">
                  <c:v>обеспечение электрической энергией, газом и паром, кондиционирование воздуха 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0.3880000000000039</c:v>
                </c:pt>
                <c:pt idx="1">
                  <c:v>0.31060000000000032</c:v>
                </c:pt>
                <c:pt idx="2" formatCode="0.0%">
                  <c:v>0.22600000000000159</c:v>
                </c:pt>
                <c:pt idx="3" formatCode="0.0%">
                  <c:v>4.4700000000000892E-2</c:v>
                </c:pt>
                <c:pt idx="4" formatCode="0.0%">
                  <c:v>2.0500000000000001E-2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Val val="1"/>
        </c:dLbls>
        <c:gapWidth val="182"/>
        <c:axId val="140960512"/>
        <c:axId val="140962048"/>
      </c:barChart>
      <c:catAx>
        <c:axId val="14096051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0962048"/>
        <c:crosses val="autoZero"/>
        <c:auto val="1"/>
        <c:lblAlgn val="ctr"/>
        <c:lblOffset val="100"/>
      </c:catAx>
      <c:valAx>
        <c:axId val="140962048"/>
        <c:scaling>
          <c:orientation val="minMax"/>
        </c:scaling>
        <c:delete val="1"/>
        <c:axPos val="b"/>
        <c:numFmt formatCode="0.00%" sourceLinked="1"/>
        <c:majorTickMark val="none"/>
        <c:tickLblPos val="none"/>
        <c:crossAx val="14096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8869993606253093"/>
          <c:y val="4.3044689175676311E-2"/>
          <c:w val="0.48760320071838176"/>
          <c:h val="0.91945371693947264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0.1765951927904153"/>
                  <c:y val="1.1343772338523059E-1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0.2159727496930694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45-8244-A82A-A769C21E1C51}"/>
                </c:ext>
              </c:extLst>
            </c:dLbl>
            <c:dLbl>
              <c:idx val="2"/>
              <c:layout>
                <c:manualLayout>
                  <c:x val="0.20652014131277391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20165502519641143"/>
                  <c:y val="3.093791831658756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90243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71"/>
                  <c:y val="-1.5625483611769029E-17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
лесное хозяйство, охота</c:v>
                </c:pt>
                <c:pt idx="1">
                  <c:v>торговля</c:v>
                </c:pt>
                <c:pt idx="2">
                  <c:v>услуги: строительство, транспорт,        питание</c:v>
                </c:pt>
                <c:pt idx="3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0.31200000000000172</c:v>
                </c:pt>
                <c:pt idx="1">
                  <c:v>6.3E-2</c:v>
                </c:pt>
                <c:pt idx="2">
                  <c:v>0.125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сельское, 
лесное хозяйство, охота</c:v>
                </c:pt>
                <c:pt idx="1">
                  <c:v>торговля</c:v>
                </c:pt>
                <c:pt idx="2">
                  <c:v>услуги: строительство, транспорт,        питание</c:v>
                </c:pt>
                <c:pt idx="3">
                  <c:v>обрабатывающие производства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gapWidth val="89"/>
        <c:overlap val="100"/>
        <c:axId val="115557888"/>
        <c:axId val="115559424"/>
      </c:barChart>
      <c:catAx>
        <c:axId val="11555788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5559424"/>
        <c:crosses val="autoZero"/>
        <c:auto val="1"/>
        <c:lblAlgn val="ctr"/>
        <c:lblOffset val="100"/>
      </c:catAx>
      <c:valAx>
        <c:axId val="115559424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1555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0.35636333593714764"/>
          <c:y val="1.0089985969658127E-2"/>
          <c:w val="0.61993964472334184"/>
          <c:h val="0.95465751834543622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6</a:t>
                    </a:r>
                    <a:r>
                      <a:rPr lang="ru-RU" dirty="0" smtClean="0"/>
                      <a:t>0%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03-C94E-BBDA-D2FCD2F010EE}"/>
                </c:ext>
              </c:extLst>
            </c:dLbl>
            <c:dLbl>
              <c:idx val="1"/>
              <c:layout>
                <c:manualLayout>
                  <c:x val="0.17343601198173941"/>
                  <c:y val="-3.232385345128408E-3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4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0.25364437128803707"/>
                  <c:y val="1.2929541380513637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1</a:t>
                    </a:r>
                    <a:r>
                      <a:rPr lang="ru-RU" dirty="0" smtClean="0"/>
                      <a:t>00%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dLbl>
              <c:idx val="4"/>
              <c:layout>
                <c:manualLayout>
                  <c:x val="0.2883045555990165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6</a:t>
                    </a:r>
                    <a:r>
                      <a:rPr lang="ru-RU" dirty="0" smtClean="0"/>
                      <a:t>2,5%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5"/>
              <c:layout>
                <c:manualLayout>
                  <c:x val="0.2788519472187188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3</a:t>
                    </a:r>
                    <a:r>
                      <a:rPr lang="ru-RU" dirty="0" smtClean="0"/>
                      <a:t>7,5%</a:t>
                    </a:r>
                    <a:endParaRPr lang="en-US" dirty="0"/>
                  </a:p>
                </c:rich>
              </c:tx>
              <c:dLblPos val="inBase"/>
              <c:showVal val="1"/>
            </c:dLbl>
            <c:txPr>
              <a:bodyPr rot="0" vert="horz"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крупный бизнес 
(менее 1 млрд. рублей)</c:v>
                </c:pt>
                <c:pt idx="1">
                  <c:v>крупный бизнес 
(более 1 млрд. рублей)</c:v>
                </c:pt>
                <c:pt idx="2">
                  <c:v>средний бизнес 
(менее 100 млн. рублей)</c:v>
                </c:pt>
                <c:pt idx="3">
                  <c:v>средний бизнес 
(более 100 млн. рублей)</c:v>
                </c:pt>
                <c:pt idx="4">
                  <c:v>малый бизнес 
(менее 50 млн. рублей)</c:v>
                </c:pt>
                <c:pt idx="5">
                  <c:v>малый бизнес 
(более 50 млн. рублей)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0.60000000000000064</c:v>
                </c:pt>
                <c:pt idx="1">
                  <c:v>0.4</c:v>
                </c:pt>
                <c:pt idx="2">
                  <c:v>0</c:v>
                </c:pt>
                <c:pt idx="3">
                  <c:v>1</c:v>
                </c:pt>
                <c:pt idx="4">
                  <c:v>0.62500000000000355</c:v>
                </c:pt>
                <c:pt idx="5">
                  <c:v>0.37500000000000172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strRef>
              <c:f>Лист1!$A$2:$A$7</c:f>
              <c:strCache>
                <c:ptCount val="6"/>
                <c:pt idx="0">
                  <c:v>крупный бизнес 
(менее 1 млрд. рублей)</c:v>
                </c:pt>
                <c:pt idx="1">
                  <c:v>крупный бизнес 
(более 1 млрд. рублей)</c:v>
                </c:pt>
                <c:pt idx="2">
                  <c:v>средний бизнес 
(менее 100 млн. рублей)</c:v>
                </c:pt>
                <c:pt idx="3">
                  <c:v>средний бизнес 
(более 100 млн. рублей)</c:v>
                </c:pt>
                <c:pt idx="4">
                  <c:v>малый бизнес 
(менее 50 млн. рублей)</c:v>
                </c:pt>
                <c:pt idx="5">
                  <c:v>малый бизнес 
(более 50 млн. рублей)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gapWidth val="37"/>
        <c:overlap val="100"/>
        <c:axId val="115586944"/>
        <c:axId val="115588480"/>
      </c:barChart>
      <c:catAx>
        <c:axId val="11558694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sz="1000" baseline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5588480"/>
        <c:crosses val="autoZero"/>
        <c:auto val="1"/>
        <c:lblAlgn val="ctr"/>
        <c:lblOffset val="100"/>
      </c:catAx>
      <c:valAx>
        <c:axId val="11558848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15586944"/>
        <c:crosses val="autoZero"/>
        <c:crossBetween val="between"/>
      </c:valAx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0.15501998446344709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71-4740-AE2C-9BBD4C475393}"/>
                </c:ext>
              </c:extLst>
            </c:dLbl>
            <c:dLbl>
              <c:idx val="1"/>
              <c:layout>
                <c:manualLayout>
                  <c:x val="0.19474839490969204"/>
                  <c:y val="3.2390340843301692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1-4740-AE2C-9BBD4C475393}"/>
                </c:ext>
              </c:extLst>
            </c:dLbl>
            <c:dLbl>
              <c:idx val="2"/>
              <c:layout>
                <c:manualLayout>
                  <c:x val="0.1622036284668962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71-4740-AE2C-9BBD4C475393}"/>
                </c:ext>
              </c:extLst>
            </c:dLbl>
            <c:dLbl>
              <c:idx val="3"/>
              <c:layout>
                <c:manualLayout>
                  <c:x val="0.1529051237689549"/>
                  <c:y val="-3.2390340843301692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71-4740-AE2C-9BBD4C475393}"/>
                </c:ext>
              </c:extLst>
            </c:dLbl>
            <c:dLbl>
              <c:idx val="4"/>
              <c:layout>
                <c:manualLayout>
                  <c:x val="0.1854498902117508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71-4740-AE2C-9BBD4C475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251 и более</c:v>
                </c:pt>
                <c:pt idx="1">
                  <c:v>101-250</c:v>
                </c:pt>
                <c:pt idx="2">
                  <c:v>51-100</c:v>
                </c:pt>
                <c:pt idx="3">
                  <c:v>6-50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0.31300000000000172</c:v>
                </c:pt>
                <c:pt idx="1">
                  <c:v>0.125</c:v>
                </c:pt>
                <c:pt idx="2">
                  <c:v>0.25</c:v>
                </c:pt>
                <c:pt idx="3">
                  <c:v>0.31300000000000172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71-4740-AE2C-9BBD4C4753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251 и более</c:v>
                </c:pt>
                <c:pt idx="1">
                  <c:v>101-250</c:v>
                </c:pt>
                <c:pt idx="2">
                  <c:v>51-100</c:v>
                </c:pt>
                <c:pt idx="3">
                  <c:v>6-50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471-4740-AE2C-9BBD4C475393}"/>
            </c:ext>
          </c:extLst>
        </c:ser>
        <c:gapWidth val="50"/>
        <c:overlap val="100"/>
        <c:axId val="115538560"/>
        <c:axId val="115650944"/>
      </c:barChart>
      <c:catAx>
        <c:axId val="11553856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5650944"/>
        <c:crosses val="autoZero"/>
        <c:auto val="1"/>
        <c:lblAlgn val="ctr"/>
        <c:lblOffset val="100"/>
      </c:catAx>
      <c:valAx>
        <c:axId val="115650944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1553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5278460460183091"/>
          <c:y val="0.17946189503711873"/>
          <c:w val="0.69833255363568891"/>
          <c:h val="0.668247593114858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bg1">
                  <a:alpha val="75023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B2-6441-9DFA-CB6BDEBE33B9}"/>
              </c:ext>
            </c:extLst>
          </c:dPt>
          <c:dPt>
            <c:idx val="1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B2-6441-9DFA-CB6BDEBE33B9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B2-6441-9DFA-CB6BDEBE3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реализовали свои проекты</c:v>
                </c:pt>
                <c:pt idx="1">
                  <c:v>не реализовали свои проекты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0.38000000000000211</c:v>
                </c:pt>
                <c:pt idx="1">
                  <c:v>0.62000000000000377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AB2-6441-9DFA-CB6BDEBE33B9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5631938309813811"/>
          <c:y val="0.18764965122671121"/>
          <c:w val="0.69089511819259375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0.32000000000000067</c:v>
                </c:pt>
                <c:pt idx="1">
                  <c:v>0.36000000000000032</c:v>
                </c:pt>
                <c:pt idx="2">
                  <c:v>0.19</c:v>
                </c:pt>
                <c:pt idx="3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9-6641-AAD1-E0472809C39F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9999989195401096"/>
          <c:y val="0.10780005918490973"/>
          <c:w val="0.4468480564099194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0"/>
                  <c:y val="-2.7944438032995382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50 377,3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2.8069406137563552E-3"/>
                  <c:y val="7.1813326065297113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34 468,8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42 073,3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0"/>
                  <c:y val="2.203025256730533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40 703,8</a:t>
                    </a:r>
                    <a:endParaRPr lang="en-US"/>
                  </a:p>
                </c:rich>
              </c:tx>
              <c:dLblPos val="out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охота,рыболовоство и рыбоводство </c:v>
                </c:pt>
                <c:pt idx="1">
                  <c:v>образование</c:v>
                </c:pt>
                <c:pt idx="2">
                  <c:v>обеспечение электрической энергией, газом и паром;кондиционирование воздуха</c:v>
                </c:pt>
                <c:pt idx="3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50377.3</c:v>
                </c:pt>
                <c:pt idx="1">
                  <c:v>34468.800000000003</c:v>
                </c:pt>
                <c:pt idx="2">
                  <c:v>42073.3</c:v>
                </c:pt>
                <c:pt idx="3">
                  <c:v>40703.800000000003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showVal val="1"/>
        </c:dLbls>
        <c:gapWidth val="113"/>
        <c:overlap val="-100"/>
        <c:axId val="141241344"/>
        <c:axId val="141378304"/>
      </c:barChart>
      <c:catAx>
        <c:axId val="1412413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/>
          <a:lstStyle/>
          <a:p>
            <a:pPr algn="just">
              <a:defRPr/>
            </a:pPr>
            <a:endParaRPr lang="ru-RU"/>
          </a:p>
        </c:txPr>
        <c:crossAx val="141378304"/>
        <c:crosses val="autoZero"/>
        <c:auto val="1"/>
        <c:lblAlgn val="ctr"/>
        <c:lblOffset val="100"/>
      </c:catAx>
      <c:valAx>
        <c:axId val="141378304"/>
        <c:scaling>
          <c:orientation val="minMax"/>
        </c:scaling>
        <c:delete val="1"/>
        <c:axPos val="b"/>
        <c:numFmt formatCode="#,##0\ [$₽-419]" sourceLinked="1"/>
        <c:majorTickMark val="none"/>
        <c:tickLblPos val="none"/>
        <c:crossAx val="1412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7787357743011488"/>
          <c:y val="7.8685595634748182E-2"/>
          <c:w val="0.49305219890425833"/>
          <c:h val="0.80257527774865711"/>
        </c:manualLayout>
      </c:layout>
      <c:doughnutChart>
        <c:varyColors val="1"/>
        <c:ser>
          <c:idx val="0"/>
          <c:order val="0"/>
          <c:spPr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explosion val="3"/>
          <c:dPt>
            <c:idx val="0"/>
            <c:explosion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1.1166246283871039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2.2857142857143079E-2"/>
                  <c:y val="-1.0929251733072801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14,3</a:t>
                    </a:r>
                    <a:endParaRPr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0158730158730159E-2"/>
                  <c:y val="-1.457195317813435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13,9</a:t>
                    </a:r>
                    <a:endParaRPr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4.8274232457947994E-3"/>
                  <c:y val="-8.926462316292826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9,5</a:t>
                    </a:r>
                    <a:endParaRPr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5.2740730971496648E-3"/>
                  <c:y val="-2.020632105377867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1,69</a:t>
                    </a:r>
                    <a:endParaRPr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2.2332492567742081E-2"/>
                  <c:y val="-4.9723778537337913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0,11</a:t>
                    </a:r>
                    <a:endParaRPr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профиль_5!$A$4:$A$9</c:f>
              <c:strCache>
                <c:ptCount val="6"/>
                <c:pt idx="0">
                  <c:v>Площадь с/х угодий</c:v>
                </c:pt>
                <c:pt idx="1">
                  <c:v>Площадь лесного фонда</c:v>
                </c:pt>
                <c:pt idx="2">
                  <c:v>Земли промышленности</c:v>
                </c:pt>
                <c:pt idx="3">
                  <c:v>Земли водного фонда</c:v>
                </c:pt>
                <c:pt idx="4">
                  <c:v>Земли населенных пунктов</c:v>
                </c:pt>
                <c:pt idx="5">
                  <c:v>Земли охраняемых территорий</c:v>
                </c:pt>
              </c:strCache>
            </c:strRef>
          </c:cat>
          <c:val>
            <c:numRef>
              <c:f>профиль_5!$B$4:$B$9</c:f>
              <c:numCache>
                <c:formatCode>General</c:formatCode>
                <c:ptCount val="6"/>
                <c:pt idx="0">
                  <c:v>251.3</c:v>
                </c:pt>
                <c:pt idx="1">
                  <c:v>15</c:v>
                </c:pt>
                <c:pt idx="2">
                  <c:v>8</c:v>
                </c:pt>
                <c:pt idx="3">
                  <c:v>20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733-45CC-953E-CC31CD0A387C}"/>
            </c:ext>
          </c:extLst>
        </c:ser>
        <c:firstSliceAng val="0"/>
        <c:holeSize val="50"/>
      </c:doughnutChart>
      <c:spPr>
        <a:noFill/>
        <a:ln>
          <a:noFill/>
        </a:ln>
      </c:spPr>
    </c:plotArea>
    <c:legend>
      <c:legendPos val="b"/>
      <c:legendEntry>
        <c:idx val="0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12993531392906249"/>
          <c:w val="0.5173064727960125"/>
          <c:h val="0.75867612347279079"/>
        </c:manualLayout>
      </c:layout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00" b="0" i="0" u="none" strike="noStrike" kern="1200" baseline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4.2788458067729802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9.2449159333241882E-2"/>
                  <c:y val="2.184239764170954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5051941582864864"/>
                  <c:y val="-1.7198738301059045E-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0467799106272695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5.0463903922427097E-2"/>
                  <c:y val="0"/>
                </c:manualLayout>
              </c:layout>
              <c:dLblPos val="ctr"/>
              <c:showVal val="1"/>
            </c:dLbl>
            <c:spPr>
              <a:noFill/>
              <a:ln w="25400" cap="flat" cmpd="sng" algn="ctr">
                <a:noFill/>
                <a:prstDash val="solid"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4.0000000000000022E-2</c:v>
                </c:pt>
                <c:pt idx="1">
                  <c:v>0.18000000000000024</c:v>
                </c:pt>
                <c:pt idx="2">
                  <c:v>0.48000000000000032</c:v>
                </c:pt>
                <c:pt idx="3">
                  <c:v>0.24000000000000021</c:v>
                </c:pt>
                <c:pt idx="4">
                  <c:v>6.0000000000000032E-2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gapWidth val="50"/>
        <c:overlap val="100"/>
        <c:axId val="190178816"/>
        <c:axId val="190180352"/>
      </c:barChart>
      <c:catAx>
        <c:axId val="19017881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0180352"/>
        <c:crosses val="autoZero"/>
        <c:auto val="1"/>
        <c:lblAlgn val="ctr"/>
        <c:lblOffset val="100"/>
      </c:catAx>
      <c:valAx>
        <c:axId val="190180352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017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9.7949408392951243E-2"/>
                  <c:y val="-4.368479528341801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0.11480280968228644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1753705214371828"/>
                  <c:y val="-3.4397476601617604E-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8.2713812346142501E-2"/>
                  <c:y val="-2.184239764170954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51538E-18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</c:v>
                </c:pt>
                <c:pt idx="1">
                  <c:v>0.29000000000000031</c:v>
                </c:pt>
                <c:pt idx="2">
                  <c:v>0.35000000000000031</c:v>
                </c:pt>
                <c:pt idx="3">
                  <c:v>0.16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gapWidth val="50"/>
        <c:overlap val="100"/>
        <c:axId val="191527168"/>
        <c:axId val="191528960"/>
      </c:barChart>
      <c:catAx>
        <c:axId val="19152716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528960"/>
        <c:crosses val="autoZero"/>
        <c:auto val="1"/>
        <c:lblAlgn val="ctr"/>
        <c:lblOffset val="100"/>
      </c:catAx>
      <c:valAx>
        <c:axId val="19152896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152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9187271244071295E-2"/>
                  <c:y val="-2.184239764170954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0.1009857236967709"/>
                  <c:y val="7.6109156659921453E-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9.4616380652355878E-2"/>
                  <c:y val="-3.1332253560758756E-2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0.15147594949502519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8.4244266212343252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0.2</c:v>
                </c:pt>
                <c:pt idx="2">
                  <c:v>0.17</c:v>
                </c:pt>
                <c:pt idx="3">
                  <c:v>0.48000000000000032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gapWidth val="50"/>
        <c:overlap val="100"/>
        <c:axId val="191584896"/>
        <c:axId val="191590784"/>
      </c:barChart>
      <c:catAx>
        <c:axId val="1915848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590784"/>
        <c:crosses val="autoZero"/>
        <c:auto val="1"/>
        <c:lblAlgn val="ctr"/>
        <c:lblOffset val="100"/>
      </c:catAx>
      <c:valAx>
        <c:axId val="191590784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158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8.0863912330982723E-2"/>
                  <c:y val="-2.184239764170954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264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5899358220053394"/>
                  <c:y val="-1.7198738301059045E-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264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0.15000000000000024</c:v>
                </c:pt>
                <c:pt idx="1">
                  <c:v>0.19</c:v>
                </c:pt>
                <c:pt idx="2">
                  <c:v>0.54</c:v>
                </c:pt>
                <c:pt idx="3">
                  <c:v>0.12000000000000002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gapWidth val="50"/>
        <c:overlap val="100"/>
        <c:axId val="191622144"/>
        <c:axId val="191632128"/>
      </c:barChart>
      <c:catAx>
        <c:axId val="1916221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32128"/>
        <c:crosses val="autoZero"/>
        <c:auto val="1"/>
        <c:lblAlgn val="ctr"/>
        <c:lblOffset val="100"/>
      </c:catAx>
      <c:valAx>
        <c:axId val="191632128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162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296"/>
          <c:y val="1.0093565194484445E-2"/>
          <c:w val="0.66108927223460989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6.5860411056808635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0.11021866720569444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4045776452667841"/>
                  <c:y val="-1.7198738301059045E-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9.1882097299326462E-2"/>
                  <c:y val="-2.1842397641709543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4.2986983923016579E-2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0.12000000000000002</c:v>
                </c:pt>
                <c:pt idx="1">
                  <c:v>0.23</c:v>
                </c:pt>
                <c:pt idx="2">
                  <c:v>0.41000000000000031</c:v>
                </c:pt>
                <c:pt idx="3">
                  <c:v>0.21000000000000021</c:v>
                </c:pt>
                <c:pt idx="4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gapWidth val="50"/>
        <c:overlap val="100"/>
        <c:axId val="191700992"/>
        <c:axId val="191702528"/>
      </c:barChart>
      <c:catAx>
        <c:axId val="19170099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702528"/>
        <c:crosses val="autoZero"/>
        <c:auto val="1"/>
        <c:lblAlgn val="ctr"/>
        <c:lblOffset val="100"/>
      </c:catAx>
      <c:valAx>
        <c:axId val="191702528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170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21345193442307"/>
          <c:y val="1.0093565194484445E-2"/>
          <c:w val="0.66108927223461034"/>
          <c:h val="0.967474607752126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1.8862156119374043E-2"/>
                  <c:y val="1.7543883884354041E-2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5.6246233109750167E-2"/>
                  <c:y val="-1.7545265292533925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9.894429862933802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smtClean="0">
                        <a:solidFill>
                          <a:schemeClr val="tx1"/>
                        </a:solidFill>
                      </a:rPr>
                      <a:t>2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0.1580980849616028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smtClean="0">
                        <a:solidFill>
                          <a:schemeClr val="tx1"/>
                        </a:solidFill>
                      </a:rPr>
                      <a:t>5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Val val="1"/>
            </c:dLbl>
            <c:dLbl>
              <c:idx val="4"/>
              <c:layout>
                <c:manualLayout>
                  <c:x val="9.0232089044424993E-2"/>
                  <c:y val="3.50877677687082E-2"/>
                </c:manualLayout>
              </c:layout>
              <c:dLblPos val="ctr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0.05</c:v>
                </c:pt>
                <c:pt idx="2">
                  <c:v>0.2</c:v>
                </c:pt>
                <c:pt idx="3">
                  <c:v>0.48000000000000032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gapWidth val="50"/>
        <c:overlap val="100"/>
        <c:axId val="191757696"/>
        <c:axId val="191759488"/>
      </c:barChart>
      <c:catAx>
        <c:axId val="1917576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759488"/>
        <c:crosses val="autoZero"/>
        <c:auto val="1"/>
        <c:lblAlgn val="ctr"/>
        <c:lblOffset val="100"/>
      </c:catAx>
      <c:valAx>
        <c:axId val="191759488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9175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611722-F2D1-4130-8709-495BAF4C024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57E5EE-81EF-4E21-8A21-E2D7B7273A43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>
            <a:lnSpc>
              <a:spcPct val="100000"/>
            </a:lnSpc>
          </a:pPr>
          <a:r>
            <a: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9</a:t>
          </a:r>
          <a:endParaRPr lang="ru-RU" sz="2400" b="1" dirty="0" smtClean="0">
            <a:solidFill>
              <a:schemeClr val="tx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  <a:p>
          <a:pPr>
            <a:lnSpc>
              <a:spcPct val="100000"/>
            </a:lnSpc>
          </a:pPr>
          <a:r>
            <a:rPr lang="ru-RU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проектов</a:t>
          </a:r>
          <a:endParaRPr lang="ru-RU" sz="24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47A7C09-1A68-4CFB-9C3F-4BC3EFE7C77C}" type="parTrans" cxnId="{E79F2B8C-458B-41B2-8252-A351B9AD7DF8}">
      <dgm:prSet/>
      <dgm:spPr/>
      <dgm:t>
        <a:bodyPr/>
        <a:lstStyle/>
        <a:p>
          <a:endParaRPr lang="ru-RU"/>
        </a:p>
      </dgm:t>
    </dgm:pt>
    <dgm:pt modelId="{05D67079-0AA4-4BAF-A91E-FE50BEE34CA5}" type="sibTrans" cxnId="{E79F2B8C-458B-41B2-8252-A351B9AD7DF8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7A53CD59-E07F-4EBD-B9AF-57C2FD9BBBEA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>
            <a:lnSpc>
              <a:spcPct val="90000"/>
            </a:lnSpc>
          </a:pPr>
          <a:r>
            <a: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216</a:t>
          </a:r>
          <a:r>
            <a:rPr lang="ru-RU" sz="2400" b="1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</a:t>
          </a:r>
        </a:p>
        <a:p>
          <a:pPr>
            <a:lnSpc>
              <a:spcPct val="90000"/>
            </a:lnSpc>
          </a:pPr>
          <a:r>
            <a:rPr lang="ru-RU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планируемых </a:t>
          </a:r>
          <a:r>
            <a:rPr lang="ru-RU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рабочих мест</a:t>
          </a:r>
          <a:endParaRPr lang="ru-RU" sz="24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AB34DAA-33BB-41D2-A3CE-A329E2158D6B}" type="parTrans" cxnId="{320835A9-473C-4659-8BF6-CFBC4BC405FB}">
      <dgm:prSet/>
      <dgm:spPr/>
      <dgm:t>
        <a:bodyPr/>
        <a:lstStyle/>
        <a:p>
          <a:endParaRPr lang="ru-RU"/>
        </a:p>
      </dgm:t>
    </dgm:pt>
    <dgm:pt modelId="{51394B9C-598A-428A-BEFB-AB6A574B0135}" type="sibTrans" cxnId="{320835A9-473C-4659-8BF6-CFBC4BC405FB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44CBA05-5079-4BE9-B29D-1CC4EAC18462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>
            <a:spcAft>
              <a:spcPct val="35000"/>
            </a:spcAft>
          </a:pPr>
          <a:r>
            <a: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2,1</a:t>
          </a:r>
          <a:r>
            <a:rPr lang="ru-RU" sz="24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endParaRPr lang="ru-RU" sz="2400" dirty="0" smtClean="0">
            <a:solidFill>
              <a:schemeClr val="tx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  <a:p>
          <a:pPr>
            <a:spcAft>
              <a:spcPts val="0"/>
            </a:spcAft>
          </a:pPr>
          <a:r>
            <a:rPr lang="ru-RU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объём инвестиций, </a:t>
          </a:r>
        </a:p>
        <a:p>
          <a:pPr>
            <a:spcAft>
              <a:spcPts val="0"/>
            </a:spcAft>
          </a:pPr>
          <a:r>
            <a:rPr lang="ru-RU" sz="24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млрд.руб. </a:t>
          </a:r>
          <a:endParaRPr lang="ru-RU" sz="24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BF952BD1-70BC-432A-8413-4D90A9AA5A25}" type="parTrans" cxnId="{7CA36ACE-552B-4E76-A8FB-7913B13D696C}">
      <dgm:prSet/>
      <dgm:spPr/>
      <dgm:t>
        <a:bodyPr/>
        <a:lstStyle/>
        <a:p>
          <a:endParaRPr lang="ru-RU"/>
        </a:p>
      </dgm:t>
    </dgm:pt>
    <dgm:pt modelId="{0AC62135-BDD5-4F00-95D7-62BFDA837BF4}" type="sibTrans" cxnId="{7CA36ACE-552B-4E76-A8FB-7913B13D696C}">
      <dgm:prSet/>
      <dgm:spPr/>
      <dgm:t>
        <a:bodyPr/>
        <a:lstStyle/>
        <a:p>
          <a:endParaRPr lang="ru-RU"/>
        </a:p>
      </dgm:t>
    </dgm:pt>
    <dgm:pt modelId="{4511E0C1-8AFF-4D0B-B1DD-A423913C4E33}" type="pres">
      <dgm:prSet presAssocID="{55611722-F2D1-4130-8709-495BAF4C02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74886A-1688-4A92-9AD3-42CF1F899999}" type="pres">
      <dgm:prSet presAssocID="{A557E5EE-81EF-4E21-8A21-E2D7B7273A4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27F12-D6C8-482F-9D94-9FBBD11DB0E2}" type="pres">
      <dgm:prSet presAssocID="{05D67079-0AA4-4BAF-A91E-FE50BEE34CA5}" presName="parTxOnlySpace" presStyleCnt="0"/>
      <dgm:spPr/>
    </dgm:pt>
    <dgm:pt modelId="{221CC6F8-88C9-416D-A82C-61217F7C82C7}" type="pres">
      <dgm:prSet presAssocID="{7A53CD59-E07F-4EBD-B9AF-57C2FD9BBBEA}" presName="parTxOnly" presStyleLbl="node1" presStyleIdx="1" presStyleCnt="3" custScaleX="1236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48AA6-50C2-4E2A-B694-5DE7CCCAE0C8}" type="pres">
      <dgm:prSet presAssocID="{51394B9C-598A-428A-BEFB-AB6A574B0135}" presName="parTxOnlySpace" presStyleCnt="0"/>
      <dgm:spPr/>
    </dgm:pt>
    <dgm:pt modelId="{FF1176FF-3092-4F94-A26B-721463856D8C}" type="pres">
      <dgm:prSet presAssocID="{844CBA05-5079-4BE9-B29D-1CC4EAC1846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E8A76C-2708-4B47-AF20-95213F95DF69}" type="presOf" srcId="{55611722-F2D1-4130-8709-495BAF4C024F}" destId="{4511E0C1-8AFF-4D0B-B1DD-A423913C4E33}" srcOrd="0" destOrd="0" presId="urn:microsoft.com/office/officeart/2005/8/layout/chevron1"/>
    <dgm:cxn modelId="{E79F2B8C-458B-41B2-8252-A351B9AD7DF8}" srcId="{55611722-F2D1-4130-8709-495BAF4C024F}" destId="{A557E5EE-81EF-4E21-8A21-E2D7B7273A43}" srcOrd="0" destOrd="0" parTransId="{C47A7C09-1A68-4CFB-9C3F-4BC3EFE7C77C}" sibTransId="{05D67079-0AA4-4BAF-A91E-FE50BEE34CA5}"/>
    <dgm:cxn modelId="{320835A9-473C-4659-8BF6-CFBC4BC405FB}" srcId="{55611722-F2D1-4130-8709-495BAF4C024F}" destId="{7A53CD59-E07F-4EBD-B9AF-57C2FD9BBBEA}" srcOrd="1" destOrd="0" parTransId="{4AB34DAA-33BB-41D2-A3CE-A329E2158D6B}" sibTransId="{51394B9C-598A-428A-BEFB-AB6A574B0135}"/>
    <dgm:cxn modelId="{7CA36ACE-552B-4E76-A8FB-7913B13D696C}" srcId="{55611722-F2D1-4130-8709-495BAF4C024F}" destId="{844CBA05-5079-4BE9-B29D-1CC4EAC18462}" srcOrd="2" destOrd="0" parTransId="{BF952BD1-70BC-432A-8413-4D90A9AA5A25}" sibTransId="{0AC62135-BDD5-4F00-95D7-62BFDA837BF4}"/>
    <dgm:cxn modelId="{A2A23C7E-EB5A-44E9-AA2F-8AEF44954B1C}" type="presOf" srcId="{7A53CD59-E07F-4EBD-B9AF-57C2FD9BBBEA}" destId="{221CC6F8-88C9-416D-A82C-61217F7C82C7}" srcOrd="0" destOrd="0" presId="urn:microsoft.com/office/officeart/2005/8/layout/chevron1"/>
    <dgm:cxn modelId="{6A312A6F-E131-4D4E-80FA-28E4C4E214A9}" type="presOf" srcId="{A557E5EE-81EF-4E21-8A21-E2D7B7273A43}" destId="{F774886A-1688-4A92-9AD3-42CF1F899999}" srcOrd="0" destOrd="0" presId="urn:microsoft.com/office/officeart/2005/8/layout/chevron1"/>
    <dgm:cxn modelId="{EF3120A1-2748-4FDD-A98F-7FB20E17C7FF}" type="presOf" srcId="{844CBA05-5079-4BE9-B29D-1CC4EAC18462}" destId="{FF1176FF-3092-4F94-A26B-721463856D8C}" srcOrd="0" destOrd="0" presId="urn:microsoft.com/office/officeart/2005/8/layout/chevron1"/>
    <dgm:cxn modelId="{F6ACA8A5-2782-4DA9-A7CA-8EB965BDA30B}" type="presParOf" srcId="{4511E0C1-8AFF-4D0B-B1DD-A423913C4E33}" destId="{F774886A-1688-4A92-9AD3-42CF1F899999}" srcOrd="0" destOrd="0" presId="urn:microsoft.com/office/officeart/2005/8/layout/chevron1"/>
    <dgm:cxn modelId="{1C41E45A-7C3E-4CB3-B49F-033A217F74A7}" type="presParOf" srcId="{4511E0C1-8AFF-4D0B-B1DD-A423913C4E33}" destId="{1FD27F12-D6C8-482F-9D94-9FBBD11DB0E2}" srcOrd="1" destOrd="0" presId="urn:microsoft.com/office/officeart/2005/8/layout/chevron1"/>
    <dgm:cxn modelId="{023AFE79-F4EC-4028-B53F-22CB7CAA4ECF}" type="presParOf" srcId="{4511E0C1-8AFF-4D0B-B1DD-A423913C4E33}" destId="{221CC6F8-88C9-416D-A82C-61217F7C82C7}" srcOrd="2" destOrd="0" presId="urn:microsoft.com/office/officeart/2005/8/layout/chevron1"/>
    <dgm:cxn modelId="{97B1070E-79FC-4E03-832E-145AB71D7665}" type="presParOf" srcId="{4511E0C1-8AFF-4D0B-B1DD-A423913C4E33}" destId="{68248AA6-50C2-4E2A-B694-5DE7CCCAE0C8}" srcOrd="3" destOrd="0" presId="urn:microsoft.com/office/officeart/2005/8/layout/chevron1"/>
    <dgm:cxn modelId="{9546D91D-CB92-4F52-A5A6-51EEE57E4D0C}" type="presParOf" srcId="{4511E0C1-8AFF-4D0B-B1DD-A423913C4E33}" destId="{FF1176FF-3092-4F94-A26B-721463856D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74886A-1688-4A92-9AD3-42CF1F899999}">
      <dsp:nvSpPr>
        <dsp:cNvPr id="0" name=""/>
        <dsp:cNvSpPr/>
      </dsp:nvSpPr>
      <dsp:spPr>
        <a:xfrm>
          <a:off x="4002" y="294789"/>
          <a:ext cx="3260080" cy="130403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9</a:t>
          </a:r>
          <a:endParaRPr lang="ru-RU" sz="2400" b="1" kern="1200" dirty="0" smtClean="0">
            <a:solidFill>
              <a:schemeClr val="tx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проектов</a:t>
          </a:r>
          <a:endParaRPr lang="ru-RU" sz="2400" kern="12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4002" y="294789"/>
        <a:ext cx="3260080" cy="1304032"/>
      </dsp:txXfrm>
    </dsp:sp>
    <dsp:sp modelId="{221CC6F8-88C9-416D-A82C-61217F7C82C7}">
      <dsp:nvSpPr>
        <dsp:cNvPr id="0" name=""/>
        <dsp:cNvSpPr/>
      </dsp:nvSpPr>
      <dsp:spPr>
        <a:xfrm>
          <a:off x="2938075" y="294789"/>
          <a:ext cx="4029850" cy="130403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216</a:t>
          </a:r>
          <a:r>
            <a:rPr lang="ru-RU" sz="2400" b="1" kern="12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планируемых </a:t>
          </a:r>
          <a:r>
            <a:rPr lang="ru-RU" sz="2400" kern="12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рабочих мест</a:t>
          </a:r>
          <a:endParaRPr lang="ru-RU" sz="2400" kern="12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938075" y="294789"/>
        <a:ext cx="4029850" cy="1304032"/>
      </dsp:txXfrm>
    </dsp:sp>
    <dsp:sp modelId="{FF1176FF-3092-4F94-A26B-721463856D8C}">
      <dsp:nvSpPr>
        <dsp:cNvPr id="0" name=""/>
        <dsp:cNvSpPr/>
      </dsp:nvSpPr>
      <dsp:spPr>
        <a:xfrm>
          <a:off x="6641917" y="294789"/>
          <a:ext cx="3260080" cy="130403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2,1</a:t>
          </a:r>
          <a:r>
            <a:rPr lang="ru-RU" sz="2400" kern="12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endParaRPr lang="ru-RU" sz="2400" kern="1200" dirty="0" smtClean="0">
            <a:solidFill>
              <a:schemeClr val="tx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объём инвестиций,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млрд.руб. </a:t>
          </a:r>
          <a:endParaRPr lang="ru-RU" sz="2400" kern="1200" dirty="0">
            <a:solidFill>
              <a:schemeClr val="tx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641917" y="294789"/>
        <a:ext cx="3260080" cy="1304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21.10.2024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D0E8-AB33-44CD-823E-1EAE1D014DA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3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4438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8862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9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56686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462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27169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357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71929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77034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9184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59983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26687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81873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19374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21114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792751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50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09189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51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70451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183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828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27169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707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56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4265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7612" y="3"/>
            <a:ext cx="5208389" cy="6857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5729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21.10.2024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160.sv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46.jpeg"/><Relationship Id="rId3" Type="http://schemas.openxmlformats.org/officeDocument/2006/relationships/image" Target="../media/image42.png"/><Relationship Id="rId21" Type="http://schemas.openxmlformats.org/officeDocument/2006/relationships/image" Target="../media/image49.jpeg"/><Relationship Id="rId12" Type="http://schemas.openxmlformats.org/officeDocument/2006/relationships/image" Target="../media/image91.sv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sv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3.png"/><Relationship Id="rId15" Type="http://schemas.openxmlformats.org/officeDocument/2006/relationships/image" Target="../media/image44.png"/><Relationship Id="rId23" Type="http://schemas.openxmlformats.org/officeDocument/2006/relationships/image" Target="../media/image2.png"/><Relationship Id="rId10" Type="http://schemas.openxmlformats.org/officeDocument/2006/relationships/image" Target="../media/image89.svg"/><Relationship Id="rId19" Type="http://schemas.openxmlformats.org/officeDocument/2006/relationships/image" Target="../media/image47.jpeg"/><Relationship Id="rId14" Type="http://schemas.openxmlformats.org/officeDocument/2006/relationships/image" Target="../media/image24.svg"/><Relationship Id="rId22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11" Type="http://schemas.openxmlformats.org/officeDocument/2006/relationships/image" Target="../media/image2.png"/><Relationship Id="rId5" Type="http://schemas.openxmlformats.org/officeDocument/2006/relationships/image" Target="../media/image60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4.png"/><Relationship Id="rId4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9.png"/><Relationship Id="rId3" Type="http://schemas.openxmlformats.org/officeDocument/2006/relationships/image" Target="../media/image68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.png"/><Relationship Id="rId10" Type="http://schemas.openxmlformats.org/officeDocument/2006/relationships/image" Target="../media/image39.svg"/><Relationship Id="rId9" Type="http://schemas.openxmlformats.org/officeDocument/2006/relationships/image" Target="../media/image69.png"/><Relationship Id="rId14" Type="http://schemas.openxmlformats.org/officeDocument/2006/relationships/image" Target="../media/image70.png"/><Relationship Id="rId4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8" Type="http://schemas.openxmlformats.org/officeDocument/2006/relationships/image" Target="../media/image28.svg"/><Relationship Id="rId18" Type="http://schemas.openxmlformats.org/officeDocument/2006/relationships/image" Target="../media/image2.png"/><Relationship Id="rId12" Type="http://schemas.openxmlformats.org/officeDocument/2006/relationships/image" Target="../media/image216.svg"/><Relationship Id="rId17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21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2.svg"/><Relationship Id="rId15" Type="http://schemas.openxmlformats.org/officeDocument/2006/relationships/image" Target="../media/image6.png"/><Relationship Id="rId10" Type="http://schemas.openxmlformats.org/officeDocument/2006/relationships/image" Target="../media/image214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72.png"/><Relationship Id="rId4" Type="http://schemas.openxmlformats.org/officeDocument/2006/relationships/image" Target="../media/image123.sv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2.png"/><Relationship Id="rId5" Type="http://schemas.openxmlformats.org/officeDocument/2006/relationships/image" Target="../media/image68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10" Type="http://schemas.openxmlformats.org/officeDocument/2006/relationships/image" Target="../media/image86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1didQzsom3Q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s://www.youtube.com/watch?v=neqPwOZwxR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-ofigl9MRzA" TargetMode="External"/><Relationship Id="rId3" Type="http://schemas.openxmlformats.org/officeDocument/2006/relationships/image" Target="../media/image91.png"/><Relationship Id="rId7" Type="http://schemas.openxmlformats.org/officeDocument/2006/relationships/hyperlink" Target="https://youtu.be/Yv5iajRKdn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hyperlink" Target="https://youtu.be/y2sjGh9Md90" TargetMode="External"/><Relationship Id="rId5" Type="http://schemas.openxmlformats.org/officeDocument/2006/relationships/image" Target="../media/image93.png"/><Relationship Id="rId10" Type="http://schemas.openxmlformats.org/officeDocument/2006/relationships/hyperlink" Target="https://youtu.be/-ofigl9MRzA&#160;" TargetMode="External"/><Relationship Id="rId4" Type="http://schemas.openxmlformats.org/officeDocument/2006/relationships/image" Target="../media/image92.png"/><Relationship Id="rId9" Type="http://schemas.openxmlformats.org/officeDocument/2006/relationships/hyperlink" Target="https://youtu.be/suikkOGmFtQ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y2sjGh9Md90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8" Type="http://schemas.openxmlformats.org/officeDocument/2006/relationships/image" Target="../media/image125.svg"/><Relationship Id="rId3" Type="http://schemas.openxmlformats.org/officeDocument/2006/relationships/image" Target="../media/image8.png"/><Relationship Id="rId21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9.png"/><Relationship Id="rId15" Type="http://schemas.openxmlformats.org/officeDocument/2006/relationships/image" Target="../media/image17.svg"/><Relationship Id="rId19" Type="http://schemas.openxmlformats.org/officeDocument/2006/relationships/image" Target="../media/image7.sv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2" Type="http://schemas.openxmlformats.org/officeDocument/2006/relationships/image" Target="../media/image102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.png"/><Relationship Id="rId12" Type="http://schemas.openxmlformats.org/officeDocument/2006/relationships/hyperlink" Target="https://youtu.be/suikkOGmFtQ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3.jpe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2" Type="http://schemas.openxmlformats.org/officeDocument/2006/relationships/image" Target="../media/image10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.png"/><Relationship Id="rId12" Type="http://schemas.openxmlformats.org/officeDocument/2006/relationships/hyperlink" Target="https://youtu.be/y2sjGh9Md90&#160;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5.jpe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.png"/><Relationship Id="rId12" Type="http://schemas.openxmlformats.org/officeDocument/2006/relationships/hyperlink" Target="https://youtu.be/y2sjGh9Md90&#160;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6.jpe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2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7.jpe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16.png"/><Relationship Id="rId17" Type="http://schemas.openxmlformats.org/officeDocument/2006/relationships/image" Target="../media/image17.png"/><Relationship Id="rId2" Type="http://schemas.openxmlformats.org/officeDocument/2006/relationships/image" Target="../media/image15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2.png"/><Relationship Id="rId9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2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121.png"/><Relationship Id="rId5" Type="http://schemas.openxmlformats.org/officeDocument/2006/relationships/image" Target="../media/image118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126.png"/><Relationship Id="rId18" Type="http://schemas.openxmlformats.org/officeDocument/2006/relationships/image" Target="../media/image196.svg"/><Relationship Id="rId3" Type="http://schemas.openxmlformats.org/officeDocument/2006/relationships/image" Target="../media/image122.png"/><Relationship Id="rId21" Type="http://schemas.openxmlformats.org/officeDocument/2006/relationships/image" Target="../media/image16.png"/><Relationship Id="rId7" Type="http://schemas.openxmlformats.org/officeDocument/2006/relationships/image" Target="../media/image124.png"/><Relationship Id="rId12" Type="http://schemas.openxmlformats.org/officeDocument/2006/relationships/image" Target="../media/image194.sv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25.png"/><Relationship Id="rId5" Type="http://schemas.openxmlformats.org/officeDocument/2006/relationships/image" Target="../media/image123.png"/><Relationship Id="rId15" Type="http://schemas.openxmlformats.org/officeDocument/2006/relationships/image" Target="../media/image127.png"/><Relationship Id="rId23" Type="http://schemas.openxmlformats.org/officeDocument/2006/relationships/image" Target="../media/image2.png"/><Relationship Id="rId10" Type="http://schemas.openxmlformats.org/officeDocument/2006/relationships/image" Target="../media/image26.svg"/><Relationship Id="rId19" Type="http://schemas.openxmlformats.org/officeDocument/2006/relationships/image" Target="../media/image82.png"/><Relationship Id="rId4" Type="http://schemas.openxmlformats.org/officeDocument/2006/relationships/image" Target="../media/image190.svg"/><Relationship Id="rId9" Type="http://schemas.openxmlformats.org/officeDocument/2006/relationships/image" Target="../media/image68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229.svg"/><Relationship Id="rId3" Type="http://schemas.openxmlformats.org/officeDocument/2006/relationships/image" Target="../media/image129.jpeg"/><Relationship Id="rId7" Type="http://schemas.openxmlformats.org/officeDocument/2006/relationships/image" Target="../media/image225.sv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227.svg"/><Relationship Id="rId5" Type="http://schemas.openxmlformats.org/officeDocument/2006/relationships/image" Target="../media/image223.svg"/><Relationship Id="rId15" Type="http://schemas.openxmlformats.org/officeDocument/2006/relationships/image" Target="../media/image231.svg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openxmlformats.org/officeDocument/2006/relationships/image" Target="../media/image164.svg"/><Relationship Id="rId1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svg"/><Relationship Id="rId18" Type="http://schemas.openxmlformats.org/officeDocument/2006/relationships/image" Target="../media/image139.png"/><Relationship Id="rId3" Type="http://schemas.openxmlformats.org/officeDocument/2006/relationships/image" Target="../media/image130.jpeg"/><Relationship Id="rId21" Type="http://schemas.openxmlformats.org/officeDocument/2006/relationships/image" Target="../media/image239.sv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.png"/><Relationship Id="rId23" Type="http://schemas.openxmlformats.org/officeDocument/2006/relationships/image" Target="../media/image241.svg"/><Relationship Id="rId19" Type="http://schemas.openxmlformats.org/officeDocument/2006/relationships/image" Target="../media/image237.svg"/><Relationship Id="rId4" Type="http://schemas.openxmlformats.org/officeDocument/2006/relationships/image" Target="../media/image83.png"/><Relationship Id="rId14" Type="http://schemas.openxmlformats.org/officeDocument/2006/relationships/image" Target="../media/image138.png"/><Relationship Id="rId22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1.jpeg"/><Relationship Id="rId7" Type="http://schemas.openxmlformats.org/officeDocument/2006/relationships/image" Target="../media/image21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23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42.jpeg"/><Relationship Id="rId7" Type="http://schemas.openxmlformats.org/officeDocument/2006/relationships/image" Target="../media/image24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2.sv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180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28.png"/><Relationship Id="rId7" Type="http://schemas.openxmlformats.org/officeDocument/2006/relationships/image" Target="../media/image14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1" Type="http://schemas.openxmlformats.org/officeDocument/2006/relationships/chart" Target="../charts/chart12.xml"/><Relationship Id="rId5" Type="http://schemas.openxmlformats.org/officeDocument/2006/relationships/image" Target="../media/image143.png"/><Relationship Id="rId10" Type="http://schemas.openxmlformats.org/officeDocument/2006/relationships/chart" Target="../charts/chart11.xml"/><Relationship Id="rId4" Type="http://schemas.openxmlformats.org/officeDocument/2006/relationships/image" Target="../media/image196.svg"/><Relationship Id="rId9" Type="http://schemas.openxmlformats.org/officeDocument/2006/relationships/chart" Target="../charts/char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8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chart" Target="../charts/chart13.xml"/><Relationship Id="rId4" Type="http://schemas.openxmlformats.org/officeDocument/2006/relationships/image" Target="../media/image19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8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2.png"/><Relationship Id="rId5" Type="http://schemas.openxmlformats.org/officeDocument/2006/relationships/image" Target="../media/image253.svg"/><Relationship Id="rId10" Type="http://schemas.openxmlformats.org/officeDocument/2006/relationships/image" Target="../media/image146.png"/><Relationship Id="rId9" Type="http://schemas.openxmlformats.org/officeDocument/2006/relationships/image" Target="../media/image23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svg"/><Relationship Id="rId5" Type="http://schemas.openxmlformats.org/officeDocument/2006/relationships/image" Target="../media/image147.png"/><Relationship Id="rId4" Type="http://schemas.openxmlformats.org/officeDocument/2006/relationships/image" Target="../media/image253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44.sv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38.svg"/><Relationship Id="rId17" Type="http://schemas.openxmlformats.org/officeDocument/2006/relationships/image" Target="../media/image26.png"/><Relationship Id="rId2" Type="http://schemas.openxmlformats.org/officeDocument/2006/relationships/image" Target="../media/image21.png"/><Relationship Id="rId16" Type="http://schemas.openxmlformats.org/officeDocument/2006/relationships/image" Target="../media/image42.sv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34.svg"/><Relationship Id="rId15" Type="http://schemas.openxmlformats.org/officeDocument/2006/relationships/image" Target="../media/image25.png"/><Relationship Id="rId10" Type="http://schemas.openxmlformats.org/officeDocument/2006/relationships/image" Target="../media/image36.svg"/><Relationship Id="rId19" Type="http://schemas.openxmlformats.org/officeDocument/2006/relationships/chart" Target="../charts/chart3.xml"/><Relationship Id="rId4" Type="http://schemas.openxmlformats.org/officeDocument/2006/relationships/image" Target="../media/image12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5" Type="http://schemas.openxmlformats.org/officeDocument/2006/relationships/image" Target="../media/image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0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lum contrast="17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0"/>
            <a:ext cx="9913020" cy="6858000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81B021BF-A146-4486-952C-321C2E738A90}"/>
              </a:ext>
            </a:extLst>
          </p:cNvPr>
          <p:cNvSpPr/>
          <p:nvPr/>
        </p:nvSpPr>
        <p:spPr>
          <a:xfrm>
            <a:off x="0" y="0"/>
            <a:ext cx="9907209" cy="6858000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5649823 w 9246000"/>
              <a:gd name="connsiteY4" fmla="*/ 6858447 h 6868103"/>
              <a:gd name="connsiteX5" fmla="*/ 0 w 9246000"/>
              <a:gd name="connsiteY5" fmla="*/ 6868103 h 6868103"/>
              <a:gd name="connsiteX6" fmla="*/ 0 w 9246000"/>
              <a:gd name="connsiteY6" fmla="*/ 0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5649823" y="6858447"/>
                </a:lnTo>
                <a:lnTo>
                  <a:pt x="0" y="6868103"/>
                </a:lnTo>
                <a:lnTo>
                  <a:pt x="0" y="0"/>
                </a:lnTo>
                <a:close/>
              </a:path>
            </a:pathLst>
          </a:custGeom>
          <a:solidFill>
            <a:srgbClr val="0067A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0466" tIns="40233" rIns="80466" bIns="40233" rtlCol="0" anchor="ctr">
            <a:noAutofit/>
          </a:bodyPr>
          <a:lstStyle/>
          <a:p>
            <a:pPr algn="ctr" defTabSz="804683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93430012-BA3A-4636-B839-750794681A1D}"/>
              </a:ext>
            </a:extLst>
          </p:cNvPr>
          <p:cNvSpPr/>
          <p:nvPr/>
        </p:nvSpPr>
        <p:spPr>
          <a:xfrm>
            <a:off x="-14877" y="2520290"/>
            <a:ext cx="8504983" cy="2578727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58426 w 7780845"/>
              <a:gd name="connsiteY2" fmla="*/ 2530106 h 2530106"/>
              <a:gd name="connsiteX3" fmla="*/ 0 w 7780845"/>
              <a:gd name="connsiteY3" fmla="*/ 2530106 h 2530106"/>
              <a:gd name="connsiteX4" fmla="*/ 0 w 7780845"/>
              <a:gd name="connsiteY4" fmla="*/ 0 h 2530106"/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87179 w 7780845"/>
              <a:gd name="connsiteY2" fmla="*/ 2509302 h 2530106"/>
              <a:gd name="connsiteX3" fmla="*/ 0 w 7780845"/>
              <a:gd name="connsiteY3" fmla="*/ 2530106 h 2530106"/>
              <a:gd name="connsiteX4" fmla="*/ 0 w 7780845"/>
              <a:gd name="connsiteY4" fmla="*/ 0 h 2530106"/>
              <a:gd name="connsiteX0" fmla="*/ 0 w 7673527"/>
              <a:gd name="connsiteY0" fmla="*/ 51477 h 2581583"/>
              <a:gd name="connsiteX1" fmla="*/ 7673527 w 7673527"/>
              <a:gd name="connsiteY1" fmla="*/ 0 h 2581583"/>
              <a:gd name="connsiteX2" fmla="*/ 6687179 w 7673527"/>
              <a:gd name="connsiteY2" fmla="*/ 2560779 h 2581583"/>
              <a:gd name="connsiteX3" fmla="*/ 0 w 7673527"/>
              <a:gd name="connsiteY3" fmla="*/ 2581583 h 2581583"/>
              <a:gd name="connsiteX4" fmla="*/ 0 w 7673527"/>
              <a:gd name="connsiteY4" fmla="*/ 51477 h 2581583"/>
              <a:gd name="connsiteX0" fmla="*/ 0 w 7673527"/>
              <a:gd name="connsiteY0" fmla="*/ 51477 h 2581583"/>
              <a:gd name="connsiteX1" fmla="*/ 7673527 w 7673527"/>
              <a:gd name="connsiteY1" fmla="*/ 0 h 2581583"/>
              <a:gd name="connsiteX2" fmla="*/ 6687179 w 7673527"/>
              <a:gd name="connsiteY2" fmla="*/ 2560779 h 2581583"/>
              <a:gd name="connsiteX3" fmla="*/ 0 w 7673527"/>
              <a:gd name="connsiteY3" fmla="*/ 2581583 h 2581583"/>
              <a:gd name="connsiteX4" fmla="*/ 0 w 7673527"/>
              <a:gd name="connsiteY4" fmla="*/ 51477 h 2581583"/>
              <a:gd name="connsiteX0" fmla="*/ 0 w 7673527"/>
              <a:gd name="connsiteY0" fmla="*/ 51477 h 2581583"/>
              <a:gd name="connsiteX1" fmla="*/ 7673527 w 7673527"/>
              <a:gd name="connsiteY1" fmla="*/ 0 h 2581583"/>
              <a:gd name="connsiteX2" fmla="*/ 6687179 w 7673527"/>
              <a:gd name="connsiteY2" fmla="*/ 2560779 h 2581583"/>
              <a:gd name="connsiteX3" fmla="*/ 0 w 7673527"/>
              <a:gd name="connsiteY3" fmla="*/ 2581583 h 2581583"/>
              <a:gd name="connsiteX4" fmla="*/ 0 w 7673527"/>
              <a:gd name="connsiteY4" fmla="*/ 51477 h 2581583"/>
              <a:gd name="connsiteX0" fmla="*/ 0 w 7673527"/>
              <a:gd name="connsiteY0" fmla="*/ 51477 h 2581583"/>
              <a:gd name="connsiteX1" fmla="*/ 7673527 w 7673527"/>
              <a:gd name="connsiteY1" fmla="*/ 0 h 2581583"/>
              <a:gd name="connsiteX2" fmla="*/ 6411239 w 7673527"/>
              <a:gd name="connsiteY2" fmla="*/ 2517090 h 2581583"/>
              <a:gd name="connsiteX3" fmla="*/ 0 w 7673527"/>
              <a:gd name="connsiteY3" fmla="*/ 2581583 h 2581583"/>
              <a:gd name="connsiteX4" fmla="*/ 0 w 7673527"/>
              <a:gd name="connsiteY4" fmla="*/ 51477 h 258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527" h="2581583">
                <a:moveTo>
                  <a:pt x="0" y="51477"/>
                </a:moveTo>
                <a:lnTo>
                  <a:pt x="7673527" y="0"/>
                </a:lnTo>
                <a:lnTo>
                  <a:pt x="6411239" y="2517090"/>
                </a:lnTo>
                <a:lnTo>
                  <a:pt x="0" y="2581583"/>
                </a:lnTo>
                <a:lnTo>
                  <a:pt x="0" y="5147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0466" tIns="40233" rIns="80466" bIns="40233" rtlCol="0" anchor="ctr">
            <a:noAutofit/>
          </a:bodyPr>
          <a:lstStyle/>
          <a:p>
            <a:pPr algn="ctr" defTabSz="804683"/>
            <a:endParaRPr lang="ru-RU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E9811CCE-425E-421D-906F-FDB5FF116926}"/>
              </a:ext>
            </a:extLst>
          </p:cNvPr>
          <p:cNvSpPr/>
          <p:nvPr/>
        </p:nvSpPr>
        <p:spPr>
          <a:xfrm>
            <a:off x="5585670" y="4686251"/>
            <a:ext cx="470149" cy="469088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6" tIns="40233" rIns="80466" bIns="40233" rtlCol="0" anchor="ctr"/>
          <a:lstStyle/>
          <a:p>
            <a:pPr algn="ctr" defTabSz="804683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xmlns="" id="{C3891D6C-164C-4F07-94B0-55B67C0190FD}"/>
              </a:ext>
            </a:extLst>
          </p:cNvPr>
          <p:cNvSpPr/>
          <p:nvPr/>
        </p:nvSpPr>
        <p:spPr>
          <a:xfrm>
            <a:off x="6671437" y="1809066"/>
            <a:ext cx="329063" cy="34988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6" tIns="40233" rIns="80466" bIns="40233" rtlCol="0" anchor="ctr"/>
          <a:lstStyle/>
          <a:p>
            <a:pPr algn="ctr" defTabSz="804683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AF865-96F5-4176-9983-A7D572FF73F1}"/>
              </a:ext>
            </a:extLst>
          </p:cNvPr>
          <p:cNvSpPr txBox="1"/>
          <p:nvPr/>
        </p:nvSpPr>
        <p:spPr>
          <a:xfrm>
            <a:off x="803370" y="2851579"/>
            <a:ext cx="6380444" cy="2081799"/>
          </a:xfrm>
          <a:prstGeom prst="rect">
            <a:avLst/>
          </a:prstGeom>
          <a:noFill/>
        </p:spPr>
        <p:txBody>
          <a:bodyPr wrap="square" lIns="80466" tIns="40233" rIns="80466" bIns="40233" rtlCol="0">
            <a:spAutoFit/>
          </a:bodyPr>
          <a:lstStyle/>
          <a:p>
            <a:pPr defTabSz="804683"/>
            <a:r>
              <a:rPr lang="ru-RU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ИНВЕСТИЦИОННЫЙ ПРОФИЛЬ</a:t>
            </a:r>
          </a:p>
          <a:p>
            <a:pPr defTabSz="804683"/>
            <a:r>
              <a:rPr lang="ru-RU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МАРКСОВСКОГО МУНИЦИПАЛЬНОГО </a:t>
            </a:r>
            <a:r>
              <a:rPr lang="ru-RU" sz="2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РАЙОНА </a:t>
            </a:r>
            <a:r>
              <a:rPr lang="ru-RU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САРАТОВСКОЙ ОБЛАСТИ ДО 2025 ГОДА</a:t>
            </a:r>
          </a:p>
        </p:txBody>
      </p:sp>
      <p:pic>
        <p:nvPicPr>
          <p:cNvPr id="13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8" y="0"/>
            <a:ext cx="727272" cy="90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20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60" y="734169"/>
            <a:ext cx="505301" cy="453475"/>
          </a:xfrm>
          <a:prstGeom prst="rect">
            <a:avLst/>
          </a:prstGeom>
          <a:solidFill>
            <a:srgbClr val="00B0F0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586253" y="488476"/>
            <a:ext cx="91605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000" b="1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Запасы со сплошной заливкой">
            <a:extLst>
              <a:ext uri="{FF2B5EF4-FFF2-40B4-BE49-F238E27FC236}">
                <a16:creationId xmlns:a16="http://schemas.microsoft.com/office/drawing/2014/main" xmlns="" id="{717FEFC0-A000-68AF-FD98-613B3C684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12931" y="2215444"/>
            <a:ext cx="360000" cy="360000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63" y="2264150"/>
            <a:ext cx="3603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32" y="3202297"/>
            <a:ext cx="3603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51797" t="7789" r="2072" b="3769"/>
          <a:stretch>
            <a:fillRect/>
          </a:stretch>
        </p:blipFill>
        <p:spPr bwMode="auto">
          <a:xfrm>
            <a:off x="56145" y="3204403"/>
            <a:ext cx="2987942" cy="365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42161" y="803268"/>
            <a:ext cx="9163839" cy="3074504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indent="68409"/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Город Маркс – современный город с немецким прошлым (до 1915 года </a:t>
            </a:r>
            <a:r>
              <a:rPr lang="ru-RU" dirty="0" err="1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Екатериненштадт</a:t>
            </a:r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)</a:t>
            </a:r>
          </a:p>
          <a:p>
            <a:pPr indent="68409"/>
            <a:endParaRPr lang="ru-RU" dirty="0" smtClean="0">
              <a:latin typeface="Arial" pitchFamily="34" charset="0"/>
              <a:ea typeface="PT Astra Serif" panose="020A0603040505020204" pitchFamily="18" charset="-52"/>
              <a:cs typeface="Arial" pitchFamily="34" charset="0"/>
            </a:endParaRPr>
          </a:p>
          <a:p>
            <a:pPr indent="68409"/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Туристический маршрут «Пешеходное кольцо» </a:t>
            </a:r>
            <a:r>
              <a:rPr lang="ru-RU" b="1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- </a:t>
            </a:r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6 км истории и современности</a:t>
            </a:r>
          </a:p>
          <a:p>
            <a:pPr indent="68409"/>
            <a:endParaRPr lang="ru-RU" dirty="0" smtClean="0">
              <a:latin typeface="Arial" pitchFamily="34" charset="0"/>
              <a:ea typeface="PT Astra Serif" panose="020A0603040505020204" pitchFamily="18" charset="-52"/>
              <a:cs typeface="Arial" pitchFamily="34" charset="0"/>
            </a:endParaRPr>
          </a:p>
          <a:p>
            <a:pPr indent="68409"/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Более 20 баз отдыха на берегу реки Волга,  более 50 объектов туристической     инфраструктуры (гостиницы, кафе)</a:t>
            </a:r>
          </a:p>
          <a:p>
            <a:pPr indent="68409"/>
            <a:r>
              <a:rPr lang="ru-RU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Благоприятная городская среда и развитая инфраструктура </a:t>
            </a:r>
          </a:p>
          <a:p>
            <a:pPr lvl="0"/>
            <a:endParaRPr lang="ru-RU" sz="1900" dirty="0" smtClean="0">
              <a:latin typeface="Book Antiqua" panose="02040602050305030304" pitchFamily="18" charset="0"/>
              <a:ea typeface="PT Astra Serif" panose="020A0603040505020204" pitchFamily="18" charset="-52"/>
              <a:cs typeface="Times New Roman" pitchFamily="18" charset="0"/>
            </a:endParaRPr>
          </a:p>
          <a:p>
            <a:pPr lvl="0"/>
            <a:r>
              <a:rPr lang="ru-RU" sz="1600" dirty="0" smtClean="0">
                <a:latin typeface="Book Antiqua" panose="02040602050305030304" pitchFamily="18" charset="0"/>
                <a:ea typeface="PT Astra Serif" panose="020A0603040505020204" pitchFamily="18" charset="-52"/>
                <a:cs typeface="Times New Roman" pitchFamily="18" charset="0"/>
              </a:rPr>
              <a:t> </a:t>
            </a:r>
          </a:p>
          <a:p>
            <a:pPr lvl="0"/>
            <a:endParaRPr lang="ru-RU" sz="1600" dirty="0">
              <a:latin typeface="Book Antiqua" panose="02040602050305030304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l="49580" t="10071" r="7564" b="10446"/>
          <a:stretch>
            <a:fillRect/>
          </a:stretch>
        </p:blipFill>
        <p:spPr bwMode="auto">
          <a:xfrm>
            <a:off x="6918059" y="3066235"/>
            <a:ext cx="2953173" cy="379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AutoShape 2" descr="Стела на въезде в город"/>
          <p:cNvSpPr>
            <a:spLocks noChangeAspect="1" noChangeArrowheads="1"/>
          </p:cNvSpPr>
          <p:nvPr/>
        </p:nvSpPr>
        <p:spPr bwMode="auto">
          <a:xfrm>
            <a:off x="114628" y="-130999"/>
            <a:ext cx="224578" cy="276394"/>
          </a:xfrm>
          <a:prstGeom prst="rect">
            <a:avLst/>
          </a:prstGeom>
          <a:noFill/>
        </p:spPr>
        <p:txBody>
          <a:bodyPr vert="horz" wrap="square" lIns="72969" tIns="36485" rIns="72969" bIns="364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 descr="C:\Users\гнедова-юа\AppData\Local\Packages\Microsoft.Windows.Photos_8wekyb3d8bbwe\TempState\ShareServiceTempFolder\15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6376" y="3450594"/>
            <a:ext cx="3677425" cy="301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60" y="1217856"/>
            <a:ext cx="505301" cy="453475"/>
          </a:xfrm>
          <a:prstGeom prst="rect">
            <a:avLst/>
          </a:prstGeom>
          <a:solidFill>
            <a:srgbClr val="00B0F0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15" y="1701544"/>
            <a:ext cx="505301" cy="453475"/>
          </a:xfrm>
          <a:prstGeom prst="rect">
            <a:avLst/>
          </a:prstGeom>
          <a:solidFill>
            <a:srgbClr val="00B0F0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15" y="2323428"/>
            <a:ext cx="505301" cy="453475"/>
          </a:xfrm>
          <a:prstGeom prst="rect">
            <a:avLst/>
          </a:prstGeom>
          <a:solidFill>
            <a:srgbClr val="00B0F0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61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8" y="1525351"/>
            <a:ext cx="2894929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70423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659756" y="4671857"/>
            <a:ext cx="2925655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82456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58836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82456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=""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МАРКСОВСКОГО МУНИЦИПАЛЬНОГО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13867"/>
            <a:ext cx="2968121" cy="1184019"/>
          </a:xfrm>
          <a:prstGeom prst="roundRect">
            <a:avLst>
              <a:gd name="adj" fmla="val 2537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562726" y="2212087"/>
            <a:ext cx="1046748" cy="6924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ЕВАНГЕЛИЧЕСКО-ЛЮТЕРАНСКАЯ ЦЕРКОВЬ ИИСУСА ХРИСТА В СЕЛЕ ЗОРКИНО</a:t>
            </a:r>
            <a:endParaRPr lang="ru-RU" sz="9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8747" y="2520551"/>
            <a:ext cx="873201" cy="4154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СКВЕР НАНСЕНА</a:t>
            </a:r>
            <a:endParaRPr lang="ru-RU" sz="9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10853" y="5543093"/>
            <a:ext cx="960149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ЛЮТЕРАНСКАЯ ЦЕРКОВЬ СВЯТОЙ ТРОИЦЫ</a:t>
            </a:r>
            <a:endParaRPr lang="ru-RU" sz="9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529625" y="5962012"/>
            <a:ext cx="1065314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 «АРТ-АЛЛЕ»</a:t>
            </a:r>
            <a:endParaRPr lang="ru-RU" sz="9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596444" y="4199998"/>
            <a:ext cx="1038578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КРАЕВЕДЧЕСКИЙ МУЗЕЙ</a:t>
            </a:r>
            <a:endParaRPr lang="ru-RU" sz="9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567261" y="4211060"/>
            <a:ext cx="810961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ЕКАТЕРИНЕ </a:t>
            </a:r>
            <a:r>
              <a:rPr lang="en-US" sz="9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ru-RU" sz="9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62045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27 309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141316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2023 г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29168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экскурсии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=""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46301" y="3189733"/>
            <a:ext cx="89383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516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пешеходных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287 выездных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10 318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=""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=""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334374" y="4448175"/>
            <a:ext cx="15716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посетителей —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9 717человек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73636" y="5155638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28481" y="5363250"/>
            <a:ext cx="13140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Ярославль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277271" y="5309909"/>
            <a:ext cx="1628729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Казань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Саратовская область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=""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20" descr="https://downloader.disk.yandex.ru/preview/417951533fa504af0aabc97589aef6d1ce85dd5bf11ca407c79e5f7e8727e4df/65b22e39/OmGtO6cJ5E-5myj1D0KweCiuMT_BtZ2useU8rZAk8WdjPNHmGHUd4LdIdzN2RNqMaR-xacvhqH74UcC1F3RHEw%3D%3D?uid=0&amp;filename=DSC05673-ARW_DxO_DeepPRIMEXD.jpg&amp;disposition=inline&amp;hash=&amp;limit=0&amp;content_type=image%2Fjpeg&amp;owner_uid=0&amp;tknv=v2&amp;size=1349x643"/>
          <p:cNvPicPr>
            <a:picLocks noChangeAspect="1" noChangeArrowheads="1"/>
          </p:cNvPicPr>
          <p:nvPr/>
        </p:nvPicPr>
        <p:blipFill>
          <a:blip r:embed="rId17">
            <a:lum bright="2000" contrast="23000"/>
          </a:blip>
          <a:stretch>
            <a:fillRect/>
          </a:stretch>
        </p:blipFill>
        <p:spPr bwMode="auto">
          <a:xfrm>
            <a:off x="795647" y="1528011"/>
            <a:ext cx="1767079" cy="1431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18" cstate="print">
            <a:lum contrast="31000"/>
          </a:blip>
          <a:srcRect l="8485" t="4765" r="6250" b="8602"/>
          <a:stretch>
            <a:fillRect/>
          </a:stretch>
        </p:blipFill>
        <p:spPr bwMode="auto">
          <a:xfrm>
            <a:off x="775768" y="3146961"/>
            <a:ext cx="1800000" cy="138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http://news.vmarkse.ru/wp-content/uploads/sites/14/2014/11/Fizkulturno-Ozdorovitelnyj-Kompleks-FOK-gorod-Marks.jpg"/>
          <p:cNvPicPr/>
          <p:nvPr/>
        </p:nvPicPr>
        <p:blipFill>
          <a:blip r:embed="rId19">
            <a:lum contrast="12000"/>
          </a:blip>
          <a:stretch>
            <a:fillRect/>
          </a:stretch>
        </p:blipFill>
        <p:spPr bwMode="auto">
          <a:xfrm>
            <a:off x="3768869" y="1540042"/>
            <a:ext cx="1800000" cy="141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05474" name="Picture 2" descr="C:\Users\аврамиди-мв\Desktop\dsc_0672-1024x683.jpeg"/>
          <p:cNvPicPr>
            <a:picLocks noChangeAspect="1" noChangeArrowheads="1"/>
          </p:cNvPicPr>
          <p:nvPr/>
        </p:nvPicPr>
        <p:blipFill>
          <a:blip r:embed="rId20">
            <a:lum contrast="27000"/>
          </a:blip>
          <a:srcRect/>
          <a:stretch>
            <a:fillRect/>
          </a:stretch>
        </p:blipFill>
        <p:spPr bwMode="auto">
          <a:xfrm>
            <a:off x="3744852" y="3135086"/>
            <a:ext cx="1800000" cy="1377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478" name="Picture 6" descr="C:\Users\аврамиди-мв\Desktop\s62s-z77gd8-1024x683.jpeg"/>
          <p:cNvPicPr>
            <a:picLocks noChangeAspect="1" noChangeArrowheads="1"/>
          </p:cNvPicPr>
          <p:nvPr/>
        </p:nvPicPr>
        <p:blipFill>
          <a:blip r:embed="rId21">
            <a:lum contrast="24000"/>
          </a:blip>
          <a:srcRect/>
          <a:stretch>
            <a:fillRect/>
          </a:stretch>
        </p:blipFill>
        <p:spPr bwMode="auto">
          <a:xfrm>
            <a:off x="3740727" y="4692316"/>
            <a:ext cx="1839751" cy="1406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946" name="Picture 2" descr="C:\Users\аврамиди-мв\AppData\Local\Packages\Microsoft.Windows.Photos_8wekyb3d8bbwe\TempState\ShareServiceTempFolder\p1300150_.jpeg"/>
          <p:cNvPicPr>
            <a:picLocks noChangeAspect="1" noChangeArrowheads="1"/>
          </p:cNvPicPr>
          <p:nvPr/>
        </p:nvPicPr>
        <p:blipFill>
          <a:blip r:embed="rId22">
            <a:lum contrast="29000"/>
          </a:blip>
          <a:stretch>
            <a:fillRect/>
          </a:stretch>
        </p:blipFill>
        <p:spPr bwMode="auto">
          <a:xfrm>
            <a:off x="721896" y="4680283"/>
            <a:ext cx="1867822" cy="1444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701805" y="2279959"/>
            <a:ext cx="4536239" cy="4020102"/>
          </a:xfrm>
          <a:prstGeom prst="roundRect">
            <a:avLst>
              <a:gd name="adj" fmla="val 704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706037" y="1424124"/>
            <a:ext cx="4434374" cy="775597"/>
          </a:xfrm>
          <a:prstGeom prst="roundRect">
            <a:avLst>
              <a:gd name="adj" fmla="val 3240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 rot="10800000" flipV="1">
            <a:off x="1171671" y="2621309"/>
            <a:ext cx="14981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49093" y="3117738"/>
            <a:ext cx="126966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Парк Екатерины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52980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71671" y="3640526"/>
            <a:ext cx="126966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Пешеходная экскурсия по старому городу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60382" y="4200878"/>
            <a:ext cx="14125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«Лютеранская кирха святой троицы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52980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49094" y="4788440"/>
            <a:ext cx="14524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Посещение хлебной пристани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52980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76F28A4-D5F8-C292-AD29-7E78A661AAE6}"/>
              </a:ext>
            </a:extLst>
          </p:cNvPr>
          <p:cNvSpPr txBox="1"/>
          <p:nvPr/>
        </p:nvSpPr>
        <p:spPr>
          <a:xfrm>
            <a:off x="1115226" y="5341193"/>
            <a:ext cx="13945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Памятник Нансена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C3939A8B-EBAA-2E77-4313-4F1601C113A9}"/>
              </a:ext>
            </a:extLst>
          </p:cNvPr>
          <p:cNvSpPr/>
          <p:nvPr/>
        </p:nvSpPr>
        <p:spPr>
          <a:xfrm>
            <a:off x="852980" y="53129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E6EA7FB-9A7E-99E8-2382-DE1007057F83}"/>
              </a:ext>
            </a:extLst>
          </p:cNvPr>
          <p:cNvSpPr txBox="1"/>
          <p:nvPr/>
        </p:nvSpPr>
        <p:spPr>
          <a:xfrm>
            <a:off x="1103937" y="5860010"/>
            <a:ext cx="19327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Экскурсия на Русской площади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852980" y="586269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52AD3247-4AEF-C8F3-0D6A-EACDE8A4C344}"/>
              </a:ext>
            </a:extLst>
          </p:cNvPr>
          <p:cNvSpPr/>
          <p:nvPr/>
        </p:nvSpPr>
        <p:spPr>
          <a:xfrm>
            <a:off x="2704897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13F4A3A7-0630-90A3-61A7-F991CE80C079}"/>
              </a:ext>
            </a:extLst>
          </p:cNvPr>
          <p:cNvSpPr/>
          <p:nvPr/>
        </p:nvSpPr>
        <p:spPr>
          <a:xfrm>
            <a:off x="2704897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1C4F6E04-0DD4-3F68-A1CC-2283DD94C7E3}"/>
              </a:ext>
            </a:extLst>
          </p:cNvPr>
          <p:cNvSpPr/>
          <p:nvPr/>
        </p:nvSpPr>
        <p:spPr>
          <a:xfrm>
            <a:off x="2704897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18CF0CA4-F2A1-0360-A6E2-74FF891185A8}"/>
              </a:ext>
            </a:extLst>
          </p:cNvPr>
          <p:cNvSpPr/>
          <p:nvPr/>
        </p:nvSpPr>
        <p:spPr>
          <a:xfrm>
            <a:off x="2704897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45CB01F-EB1C-99DC-8023-95FE82EEECD6}"/>
              </a:ext>
            </a:extLst>
          </p:cNvPr>
          <p:cNvSpPr txBox="1"/>
          <p:nvPr/>
        </p:nvSpPr>
        <p:spPr>
          <a:xfrm>
            <a:off x="3023588" y="3086101"/>
            <a:ext cx="169516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Автобусно-пешеходная экскурсия</a:t>
            </a:r>
          </a:p>
          <a:p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Зоркино-Цюрих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5E5735A3-93FF-68B6-C18B-BD44C4F6B31D}"/>
              </a:ext>
            </a:extLst>
          </p:cNvPr>
          <p:cNvSpPr/>
          <p:nvPr/>
        </p:nvSpPr>
        <p:spPr>
          <a:xfrm>
            <a:off x="2693608" y="48195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C314575-EEE6-B14D-A8E5-1F0FBE9D2CB0}"/>
              </a:ext>
            </a:extLst>
          </p:cNvPr>
          <p:cNvSpPr txBox="1"/>
          <p:nvPr/>
        </p:nvSpPr>
        <p:spPr>
          <a:xfrm>
            <a:off x="3001010" y="3630083"/>
            <a:ext cx="19322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Покровск-Тур</a:t>
            </a:r>
            <a:endParaRPr lang="en-US" sz="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Г.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Маркс-музей-цирк-кони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(NEW)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EC77023F-77D5-D805-E5B3-812982423A8C}"/>
              </a:ext>
            </a:extLst>
          </p:cNvPr>
          <p:cNvSpPr/>
          <p:nvPr/>
        </p:nvSpPr>
        <p:spPr>
          <a:xfrm>
            <a:off x="2719916" y="5639152"/>
            <a:ext cx="198847" cy="161925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B0B5799-F18D-7293-0C7F-935E19DADBF5}"/>
              </a:ext>
            </a:extLst>
          </p:cNvPr>
          <p:cNvSpPr txBox="1"/>
          <p:nvPr/>
        </p:nvSpPr>
        <p:spPr>
          <a:xfrm>
            <a:off x="5731932" y="5459766"/>
            <a:ext cx="210722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перспективе  развитие водного транспортного сообщения</a:t>
            </a:r>
            <a:endParaRPr lang="ru-RU" sz="9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5DFE3CC-451C-AB5C-28F1-8A70377D9331}"/>
              </a:ext>
            </a:extLst>
          </p:cNvPr>
          <p:cNvSpPr txBox="1"/>
          <p:nvPr/>
        </p:nvSpPr>
        <p:spPr>
          <a:xfrm>
            <a:off x="5743831" y="5978436"/>
            <a:ext cx="13249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30" dirty="0">
                <a:latin typeface="Arial" panose="020B0604020202020204" pitchFamily="34" charset="0"/>
                <a:cs typeface="Arial" panose="020B0604020202020204" pitchFamily="34" charset="0"/>
              </a:rPr>
              <a:t>Речной путь по р. Волга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2C05A73B-6904-1109-24F5-F105FA79F615}"/>
              </a:ext>
            </a:extLst>
          </p:cNvPr>
          <p:cNvCxnSpPr>
            <a:cxnSpLocks/>
          </p:cNvCxnSpPr>
          <p:nvPr/>
        </p:nvCxnSpPr>
        <p:spPr>
          <a:xfrm>
            <a:off x="5441882" y="6064150"/>
            <a:ext cx="244642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895599" y="2505075"/>
            <a:ext cx="16651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Автобусно-пешеходная экскурсия </a:t>
            </a:r>
            <a:r>
              <a:rPr lang="ru-RU" sz="9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прогулки по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Екатериненштадту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914649" y="4076348"/>
            <a:ext cx="225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Межрегиональный федеральный туристический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брендовый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маршрут </a:t>
            </a: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«Румб» г.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Маркс-музей-пешеходная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экскурсия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917119" y="4730749"/>
            <a:ext cx="21177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Межрегиональный федеральный туристический маршрут</a:t>
            </a:r>
          </a:p>
          <a:p>
            <a:pPr algn="just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«Я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турооператор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 посещение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музея-пешеходная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экскурсия </a:t>
            </a:r>
          </a:p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956983" y="5519561"/>
            <a:ext cx="225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Межрегиональный федеральный туристический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брендовый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маршрут</a:t>
            </a: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Волга-инфо-тур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 наследие немецких колонистов</a:t>
            </a: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contrast="3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32"/>
          <a:stretch/>
        </p:blipFill>
        <p:spPr>
          <a:xfrm>
            <a:off x="5576711" y="1964265"/>
            <a:ext cx="3781777" cy="3736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263317"/>
            <a:ext cx="2968121" cy="5240850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C3C2B3C-A957-C783-F1D7-1B611D3F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" contrast="42000"/>
          </a:blip>
          <a:stretch>
            <a:fillRect/>
          </a:stretch>
        </p:blipFill>
        <p:spPr>
          <a:xfrm>
            <a:off x="6899564" y="3657599"/>
            <a:ext cx="2850078" cy="1487909"/>
          </a:xfrm>
          <a:custGeom>
            <a:avLst/>
            <a:gdLst>
              <a:gd name="connsiteX0" fmla="*/ 204785 w 2976560"/>
              <a:gd name="connsiteY0" fmla="*/ 0 h 2356831"/>
              <a:gd name="connsiteX1" fmla="*/ 2771775 w 2976560"/>
              <a:gd name="connsiteY1" fmla="*/ 0 h 2356831"/>
              <a:gd name="connsiteX2" fmla="*/ 2976560 w 2976560"/>
              <a:gd name="connsiteY2" fmla="*/ 204785 h 2356831"/>
              <a:gd name="connsiteX3" fmla="*/ 2976560 w 2976560"/>
              <a:gd name="connsiteY3" fmla="*/ 2356831 h 2356831"/>
              <a:gd name="connsiteX4" fmla="*/ 0 w 2976560"/>
              <a:gd name="connsiteY4" fmla="*/ 2356831 h 2356831"/>
              <a:gd name="connsiteX5" fmla="*/ 0 w 2976560"/>
              <a:gd name="connsiteY5" fmla="*/ 204785 h 2356831"/>
              <a:gd name="connsiteX6" fmla="*/ 204785 w 2976560"/>
              <a:gd name="connsiteY6" fmla="*/ 0 h 23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60" h="2356831">
                <a:moveTo>
                  <a:pt x="204785" y="0"/>
                </a:moveTo>
                <a:lnTo>
                  <a:pt x="2771775" y="0"/>
                </a:lnTo>
                <a:cubicBezTo>
                  <a:pt x="2884875" y="0"/>
                  <a:pt x="2976560" y="91685"/>
                  <a:pt x="2976560" y="204785"/>
                </a:cubicBezTo>
                <a:lnTo>
                  <a:pt x="2976560" y="2356831"/>
                </a:lnTo>
                <a:lnTo>
                  <a:pt x="0" y="2356831"/>
                </a:lnTo>
                <a:lnTo>
                  <a:pt x="0" y="204785"/>
                </a:lnTo>
                <a:cubicBezTo>
                  <a:pt x="0" y="91685"/>
                  <a:pt x="91685" y="0"/>
                  <a:pt x="204785" y="0"/>
                </a:cubicBezTo>
                <a:close/>
              </a:path>
            </a:pathLst>
          </a:custGeom>
        </p:spPr>
      </p:pic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494669" y="1245135"/>
            <a:ext cx="6230984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918995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Базы отдыха</a:t>
            </a:r>
            <a:endParaRPr lang="x-none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2652016" y="3462985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756560" y="3919288"/>
            <a:ext cx="290104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4388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3725362" y="3919288"/>
            <a:ext cx="2904038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5504329" y="1613646"/>
            <a:ext cx="1147483" cy="20693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Отдых на базе «Дубки» – это настоящее наслаждение с близкими и дорогими вам людьми, место, где счастье сливается с природой. Имеется детская площадка, футбольное поле, </a:t>
            </a:r>
          </a:p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небольшой зоопарк </a:t>
            </a:r>
          </a:p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(олени, лоси,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стра-усы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павлины и др.).</a:t>
            </a:r>
            <a:endParaRPr lang="ru-RU" sz="9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45823-3F3F-E5A0-0E3E-A266C73C7D03}"/>
              </a:ext>
            </a:extLst>
          </p:cNvPr>
          <p:cNvSpPr txBox="1"/>
          <p:nvPr/>
        </p:nvSpPr>
        <p:spPr>
          <a:xfrm>
            <a:off x="2686755" y="3952518"/>
            <a:ext cx="961880" cy="152349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База отдыха «Капитал» – это туристическая база, расположенная на берегу Волги, где гости могут насладиться красивыми видами и свежим воздухом.</a:t>
            </a:r>
            <a:endParaRPr lang="ru-RU" sz="9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66BC2-F2F8-59E6-5B96-45775CFB9196}"/>
              </a:ext>
            </a:extLst>
          </p:cNvPr>
          <p:cNvSpPr txBox="1"/>
          <p:nvPr/>
        </p:nvSpPr>
        <p:spPr>
          <a:xfrm>
            <a:off x="5538329" y="3967282"/>
            <a:ext cx="1104517" cy="180049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На берегу реки Волги, расположена база отдыха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Борегард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 Здесь вы сможете восхититься чистым воздухом,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отдох-нуть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от городской суеты,</a:t>
            </a:r>
          </a:p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насладиться комфортом, </a:t>
            </a:r>
          </a:p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тишиной, уютом и спокойствием.</a:t>
            </a:r>
            <a:endParaRPr lang="ru-RU" sz="9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47C672-4E28-C96F-D4F6-4966E6FCADA2}"/>
              </a:ext>
            </a:extLst>
          </p:cNvPr>
          <p:cNvSpPr txBox="1"/>
          <p:nvPr/>
        </p:nvSpPr>
        <p:spPr>
          <a:xfrm>
            <a:off x="6979808" y="3466131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15D8FF0-312F-0364-2E0C-35B630F2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rcRect l="10542" t="18768"/>
          <a:stretch>
            <a:fillRect/>
          </a:stretch>
        </p:blipFill>
        <p:spPr>
          <a:xfrm>
            <a:off x="3705309" y="3934326"/>
            <a:ext cx="1802892" cy="2201779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31000"/>
          </a:blip>
          <a:stretch>
            <a:fillRect/>
          </a:stretch>
        </p:blipFill>
        <p:spPr>
          <a:xfrm>
            <a:off x="3725364" y="1524001"/>
            <a:ext cx="1749004" cy="2246488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6000" contrast="16000"/>
          </a:blip>
          <a:stretch>
            <a:fillRect/>
          </a:stretch>
        </p:blipFill>
        <p:spPr>
          <a:xfrm>
            <a:off x="750640" y="1512711"/>
            <a:ext cx="1913538" cy="2269067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236D0B3-AA91-ED0A-8E6B-57CCBF4D9F6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1000"/>
          </a:blip>
          <a:stretch>
            <a:fillRect/>
          </a:stretch>
        </p:blipFill>
        <p:spPr>
          <a:xfrm>
            <a:off x="750641" y="3928533"/>
            <a:ext cx="1924825" cy="2235200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38305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2671010" y="1540210"/>
            <a:ext cx="872215" cy="22159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just"/>
            <a:r>
              <a:rPr lang="ru-RU" sz="900" dirty="0" smtClean="0">
                <a:latin typeface="Arial" pitchFamily="34" charset="0"/>
                <a:cs typeface="Arial" pitchFamily="34" charset="0"/>
              </a:rPr>
              <a:t>База отдыха «Дриада» - прекрасное место для семейного отдыха, расположена в 10 км от города Маркс Саратовской области в самом сердце лесного массива, на берегу реки Волги.</a:t>
            </a:r>
            <a:endParaRPr lang="ru-RU" sz="9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5282" y="5131331"/>
            <a:ext cx="2864630" cy="1357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Возобновление пассажирских междугородних  перевозок по Волге, между Саратовом, Воскресенским и Красноармейским районами, городами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 Марксом, Вольском, Балаково, Хвалынском станет стимулом для развития туристической индустрии Марксовского района.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7627" y="1415333"/>
            <a:ext cx="2754489" cy="1209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</a:t>
            </a:r>
            <a:r>
              <a:rPr lang="ru-RU" sz="1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района функционируют: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23 базы отдыха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1 санаторий-профилакторий «Нива»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3 детских оздоровительных лагеря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1 муниципальный пляж</a:t>
            </a: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C3C2B3C-A957-C783-F1D7-1B611D3F143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5000" contrast="23000"/>
          </a:blip>
          <a:stretch>
            <a:fillRect/>
          </a:stretch>
        </p:blipFill>
        <p:spPr>
          <a:xfrm>
            <a:off x="6899562" y="2393343"/>
            <a:ext cx="2850079" cy="1062376"/>
          </a:xfrm>
          <a:custGeom>
            <a:avLst/>
            <a:gdLst>
              <a:gd name="connsiteX0" fmla="*/ 204785 w 2976560"/>
              <a:gd name="connsiteY0" fmla="*/ 0 h 2356831"/>
              <a:gd name="connsiteX1" fmla="*/ 2771775 w 2976560"/>
              <a:gd name="connsiteY1" fmla="*/ 0 h 2356831"/>
              <a:gd name="connsiteX2" fmla="*/ 2976560 w 2976560"/>
              <a:gd name="connsiteY2" fmla="*/ 204785 h 2356831"/>
              <a:gd name="connsiteX3" fmla="*/ 2976560 w 2976560"/>
              <a:gd name="connsiteY3" fmla="*/ 2356831 h 2356831"/>
              <a:gd name="connsiteX4" fmla="*/ 0 w 2976560"/>
              <a:gd name="connsiteY4" fmla="*/ 2356831 h 2356831"/>
              <a:gd name="connsiteX5" fmla="*/ 0 w 2976560"/>
              <a:gd name="connsiteY5" fmla="*/ 204785 h 2356831"/>
              <a:gd name="connsiteX6" fmla="*/ 204785 w 2976560"/>
              <a:gd name="connsiteY6" fmla="*/ 0 h 23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60" h="2356831">
                <a:moveTo>
                  <a:pt x="204785" y="0"/>
                </a:moveTo>
                <a:lnTo>
                  <a:pt x="2771775" y="0"/>
                </a:lnTo>
                <a:cubicBezTo>
                  <a:pt x="2884875" y="0"/>
                  <a:pt x="2976560" y="91685"/>
                  <a:pt x="2976560" y="204785"/>
                </a:cubicBezTo>
                <a:lnTo>
                  <a:pt x="2976560" y="2356831"/>
                </a:lnTo>
                <a:lnTo>
                  <a:pt x="0" y="2356831"/>
                </a:lnTo>
                <a:lnTo>
                  <a:pt x="0" y="204785"/>
                </a:lnTo>
                <a:cubicBezTo>
                  <a:pt x="0" y="91685"/>
                  <a:pt x="91685" y="0"/>
                  <a:pt x="204785" y="0"/>
                </a:cubicBezTo>
                <a:close/>
              </a:path>
            </a:pathLst>
          </a:custGeom>
        </p:spPr>
      </p:pic>
      <p:pic>
        <p:nvPicPr>
          <p:cNvPr id="3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7531" y="0"/>
            <a:ext cx="38523" cy="737870"/>
          </a:xfrm>
          <a:custGeom>
            <a:avLst/>
            <a:gdLst/>
            <a:ahLst/>
            <a:cxnLst/>
            <a:rect l="l" t="t" r="r" b="b"/>
            <a:pathLst>
              <a:path w="35559" h="737870">
                <a:moveTo>
                  <a:pt x="0" y="737362"/>
                </a:moveTo>
                <a:lnTo>
                  <a:pt x="35509" y="737362"/>
                </a:lnTo>
                <a:lnTo>
                  <a:pt x="35509" y="0"/>
                </a:lnTo>
                <a:lnTo>
                  <a:pt x="0" y="0"/>
                </a:lnTo>
                <a:lnTo>
                  <a:pt x="0" y="737362"/>
                </a:lnTo>
                <a:close/>
              </a:path>
            </a:pathLst>
          </a:custGeom>
          <a:solidFill>
            <a:srgbClr val="006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6"/>
          <p:cNvSpPr txBox="1"/>
          <p:nvPr/>
        </p:nvSpPr>
        <p:spPr>
          <a:xfrm>
            <a:off x="5438655" y="-6265"/>
            <a:ext cx="431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Марксовский район </a:t>
            </a:r>
          </a:p>
        </p:txBody>
      </p:sp>
      <p:pic>
        <p:nvPicPr>
          <p:cNvPr id="2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6"/>
          <p:cNvSpPr txBox="1"/>
          <p:nvPr/>
        </p:nvSpPr>
        <p:spPr>
          <a:xfrm>
            <a:off x="5421052" y="87015"/>
            <a:ext cx="431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Марксовский район </a:t>
            </a:r>
          </a:p>
        </p:txBody>
      </p:sp>
      <p:sp>
        <p:nvSpPr>
          <p:cNvPr id="48" name="object 16"/>
          <p:cNvSpPr txBox="1"/>
          <p:nvPr/>
        </p:nvSpPr>
        <p:spPr>
          <a:xfrm>
            <a:off x="4406940" y="1916833"/>
            <a:ext cx="2409772" cy="31418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ru-RU" sz="1600" b="1" i="1" spc="-12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ru-RU" sz="1600" b="1" i="1" spc="-130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endParaRPr sz="1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8" name="object 17"/>
          <p:cNvSpPr txBox="1"/>
          <p:nvPr/>
        </p:nvSpPr>
        <p:spPr>
          <a:xfrm>
            <a:off x="506506" y="3102762"/>
            <a:ext cx="2184243" cy="614271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520065" algn="ctr">
              <a:lnSpc>
                <a:spcPct val="100000"/>
              </a:lnSpc>
              <a:spcBef>
                <a:spcPts val="840"/>
              </a:spcBef>
            </a:pPr>
            <a:r>
              <a:rPr sz="3600" b="1" spc="-27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84515" y="562717"/>
            <a:ext cx="932148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Сайт–визитка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Марксовского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района </a:t>
            </a:r>
          </a:p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Ссылка: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https://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марксовский-район.рф</a:t>
            </a:r>
            <a:r>
              <a:rPr lang="ru-RU" sz="1600" dirty="0" smtClean="0"/>
              <a:t>/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26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ttps://marksadm.ru/uploads/posts/2023-12/1702655171_photo_2023-12-15_19-44-20.jpg"/>
          <p:cNvPicPr>
            <a:picLocks noChangeAspect="1" noChangeArrowheads="1"/>
          </p:cNvPicPr>
          <p:nvPr/>
        </p:nvPicPr>
        <p:blipFill>
          <a:blip r:embed="rId3" cstate="print"/>
          <a:srcRect l="3711" t="2862" r="2649" b="5431"/>
          <a:stretch>
            <a:fillRect/>
          </a:stretch>
        </p:blipFill>
        <p:spPr bwMode="auto">
          <a:xfrm>
            <a:off x="415062" y="1439228"/>
            <a:ext cx="8853433" cy="4935448"/>
          </a:xfrm>
          <a:prstGeom prst="rect">
            <a:avLst/>
          </a:prstGeom>
          <a:noFill/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156754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195941" y="497925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38305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4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1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11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208569"/>
            <a:ext cx="2934749" cy="1116000"/>
          </a:xfrm>
          <a:prstGeom prst="roundRect">
            <a:avLst>
              <a:gd name="adj" fmla="val 226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инвестиционных проектов за счёт собственных средств,   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оформлением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8695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177481" y="1840674"/>
            <a:ext cx="4586016" cy="2372980"/>
          </a:xfrm>
          <a:prstGeom prst="roundRect">
            <a:avLst>
              <a:gd name="adj" fmla="val 15559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Нехватка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квалифицированных кадров, отток кадров в крупные города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Высокий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износ сетей теплоснабжения, водоснабжения и водоотведения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Сложности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созданием и развитием бизнеса из-за высокой конкуренции с </a:t>
            </a: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градообразующими      предприятиями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Зависимость бюджета от областных субсидий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Низкий уровень диверсификации экономики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Недостаточный  уровень инновационного развития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Высокая стоимость ведения бизнеса (в том числе рабочей силы)  по сравнению с городами-конкурентами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Низкий уровень знания иностранных языков и </a:t>
            </a:r>
            <a:r>
              <a:rPr lang="ru-RU" sz="900" spc="-16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бизнес-образования</a:t>
            </a: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(по сравнению с крупными городами-конкурентами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Высокий уровень износа коммунальной инфраструктуры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Отсутствие  железной  дороги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Отсутствие водного пути сообщения с крупными городами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075" y="4843849"/>
            <a:ext cx="4451963" cy="1631091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numCol="1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Конкуренция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 инвесторов и инвестиционные проекты 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Конкуренция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 </a:t>
            </a:r>
            <a:r>
              <a:rPr kumimoji="0" lang="ru-RU" sz="9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туристически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 </a:t>
            </a: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развитыми </a:t>
            </a: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соседними </a:t>
            </a: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районами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Недостаточный приток капитала на территорию района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Рост качества жизни в крупных городах – конкурентах, усиление отставания  от  крупных городов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97363" indent="-376449" algn="just">
              <a:spcBef>
                <a:spcPts val="156"/>
              </a:spcBef>
              <a:tabLst>
                <a:tab pos="396317" algn="l"/>
                <a:tab pos="397363" algn="l"/>
              </a:tabLst>
            </a:pP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14895" y="1861052"/>
            <a:ext cx="4506743" cy="2352602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304296" indent="-284428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2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Экономический, туристический и деловой центр ПФО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04296" indent="-284428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Выгодное географическое положение, региональный транспортный центр</a:t>
            </a:r>
          </a:p>
          <a:p>
            <a:pPr marL="304296" indent="-284428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Значительный и сбалансированный бюджет района</a:t>
            </a:r>
          </a:p>
          <a:p>
            <a:pPr marL="304296" indent="-284428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Потенциал новых территорий, наличие свободных площадей (земли) </a:t>
            </a:r>
          </a:p>
          <a:p>
            <a:pPr marL="304296" indent="-284428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Наличие свободных инвестиционных площадок для развития туризма </a:t>
            </a:r>
          </a:p>
          <a:p>
            <a:pPr marL="324661" indent="-304792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Развитый финансовый рынок ( по сравнению с другими районами области)</a:t>
            </a:r>
          </a:p>
          <a:p>
            <a:pPr marL="324661" indent="-304792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развитой ИКТ – инфраструктуры</a:t>
            </a:r>
          </a:p>
          <a:p>
            <a:pPr marL="324661" indent="-304792" algn="just">
              <a:buFont typeface="Wingdings" pitchFamily="2" charset="2"/>
              <a:buChar char="§"/>
              <a:tabLst>
                <a:tab pos="305342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мелиорации сельскохозяйственных земель</a:t>
            </a:r>
          </a:p>
          <a:p>
            <a:pPr marL="324661" indent="-304792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свободных объектов капитального строительства</a:t>
            </a:r>
          </a:p>
          <a:p>
            <a:pPr marL="324661" indent="-304792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Широкие возможности для проведения досуга, широкий выбор баз отдыха</a:t>
            </a:r>
          </a:p>
          <a:p>
            <a:pPr marL="324661" indent="-304792" algn="just">
              <a:buFont typeface="Arial" pitchFamily="34" charset="0"/>
              <a:buChar char="•"/>
              <a:tabLst>
                <a:tab pos="305342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Положительная динамика развития общественных пространств  (парки, пешеходные зоны, площади)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297739"/>
            <a:ext cx="4569184" cy="531061"/>
          </a:xfrm>
          <a:prstGeom prst="roundRect">
            <a:avLst>
              <a:gd name="adj" fmla="val 276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717325" y="4809506"/>
            <a:ext cx="4526011" cy="1653078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ctr"/>
          <a:lstStyle/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Востребованность сельскохозяйственной продукции</a:t>
            </a:r>
          </a:p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программ комплексного развития сельскохозяйственных территорий и программа развития сельского предпринимательства</a:t>
            </a:r>
          </a:p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Развитость сектора ЛПХ</a:t>
            </a:r>
          </a:p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Востребованность продукции переработки (масло подсолнечное, молочная продукция, пиво)</a:t>
            </a:r>
          </a:p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Рост спроса на услуги рекреационных комплексов, в том числе на </a:t>
            </a:r>
            <a:r>
              <a:rPr lang="ru-RU" sz="900" spc="-16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Глэмпинг</a:t>
            </a:r>
            <a:endParaRPr lang="ru-RU" sz="900" spc="-16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97363" indent="-376449" algn="just">
              <a:spcBef>
                <a:spcPts val="156"/>
              </a:spcBef>
              <a:buFont typeface="Arial" pitchFamily="34" charset="0"/>
              <a:buChar char="•"/>
              <a:tabLst>
                <a:tab pos="396317" algn="l"/>
                <a:tab pos="397363" algn="l"/>
              </a:tabLst>
            </a:pP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транспортной инфраструктуры, в том </a:t>
            </a:r>
            <a:r>
              <a:rPr lang="ru-RU" sz="900" spc="-16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 возобновление водных </a:t>
            </a:r>
            <a:r>
              <a:rPr lang="ru-RU" sz="900" spc="-16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перевозок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50946" y="4253645"/>
            <a:ext cx="4532714" cy="507879"/>
          </a:xfrm>
          <a:prstGeom prst="roundRect">
            <a:avLst>
              <a:gd name="adj" fmla="val 2933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243648" y="1285875"/>
            <a:ext cx="4497839" cy="531050"/>
          </a:xfrm>
          <a:prstGeom prst="roundRect">
            <a:avLst>
              <a:gd name="adj" fmla="val 2933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22661" y="4245977"/>
            <a:ext cx="4514463" cy="552618"/>
          </a:xfrm>
          <a:prstGeom prst="roundRect">
            <a:avLst>
              <a:gd name="adj" fmla="val 2520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(несвоевременный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вывоз мусора)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Марксовского муниципального района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261992" y="2809874"/>
            <a:ext cx="4511814" cy="6953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</a:t>
            </a: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очистки лесных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общественных территорий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251311" y="354174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работников  из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населенных пунктов 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8415" y="360143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11758" y="4020728"/>
            <a:ext cx="4569842" cy="64652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Марксовского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 района   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т.ч. отсутствие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освещения, в сельских населенных пунктах) 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65" y="421578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267930" y="4057651"/>
            <a:ext cx="4511814" cy="58102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модернизации дорожной инфраструктуры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5686" y="4182579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76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5114" y="6505652"/>
            <a:ext cx="128158" cy="1371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 flipH="1">
            <a:off x="4782585" y="3467594"/>
            <a:ext cx="45719" cy="1318162"/>
          </a:xfrm>
          <a:custGeom>
            <a:avLst/>
            <a:gdLst/>
            <a:ahLst/>
            <a:cxnLst/>
            <a:rect l="l" t="t" r="r" b="b"/>
            <a:pathLst>
              <a:path w="94615" h="1613534">
                <a:moveTo>
                  <a:pt x="31412" y="1518697"/>
                </a:moveTo>
                <a:lnTo>
                  <a:pt x="0" y="1518697"/>
                </a:lnTo>
                <a:lnTo>
                  <a:pt x="47118" y="1612935"/>
                </a:lnTo>
                <a:lnTo>
                  <a:pt x="86384" y="1534403"/>
                </a:lnTo>
                <a:lnTo>
                  <a:pt x="31412" y="1534403"/>
                </a:lnTo>
                <a:lnTo>
                  <a:pt x="31412" y="1518697"/>
                </a:lnTo>
                <a:close/>
              </a:path>
              <a:path w="94615" h="1613534">
                <a:moveTo>
                  <a:pt x="62825" y="0"/>
                </a:moveTo>
                <a:lnTo>
                  <a:pt x="31412" y="0"/>
                </a:lnTo>
                <a:lnTo>
                  <a:pt x="31412" y="1534403"/>
                </a:lnTo>
                <a:lnTo>
                  <a:pt x="62825" y="1534403"/>
                </a:lnTo>
                <a:lnTo>
                  <a:pt x="62825" y="0"/>
                </a:lnTo>
                <a:close/>
              </a:path>
              <a:path w="94615" h="1613534">
                <a:moveTo>
                  <a:pt x="94237" y="1518697"/>
                </a:moveTo>
                <a:lnTo>
                  <a:pt x="62825" y="1518697"/>
                </a:lnTo>
                <a:lnTo>
                  <a:pt x="62825" y="1534403"/>
                </a:lnTo>
                <a:lnTo>
                  <a:pt x="86384" y="1534403"/>
                </a:lnTo>
                <a:lnTo>
                  <a:pt x="94237" y="1518697"/>
                </a:lnTo>
                <a:close/>
              </a:path>
            </a:pathLst>
          </a:custGeom>
          <a:solidFill>
            <a:srgbClr val="004FA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0869" y="3708013"/>
            <a:ext cx="45719" cy="1077743"/>
          </a:xfrm>
          <a:custGeom>
            <a:avLst/>
            <a:gdLst/>
            <a:ahLst/>
            <a:cxnLst/>
            <a:rect l="l" t="t" r="r" b="b"/>
            <a:pathLst>
              <a:path w="94614" h="1613534">
                <a:moveTo>
                  <a:pt x="31412" y="1518697"/>
                </a:moveTo>
                <a:lnTo>
                  <a:pt x="0" y="1518697"/>
                </a:lnTo>
                <a:lnTo>
                  <a:pt x="47118" y="1612935"/>
                </a:lnTo>
                <a:lnTo>
                  <a:pt x="86384" y="1534403"/>
                </a:lnTo>
                <a:lnTo>
                  <a:pt x="31412" y="1534403"/>
                </a:lnTo>
                <a:lnTo>
                  <a:pt x="31412" y="1518697"/>
                </a:lnTo>
                <a:close/>
              </a:path>
              <a:path w="94614" h="1613534">
                <a:moveTo>
                  <a:pt x="62825" y="0"/>
                </a:moveTo>
                <a:lnTo>
                  <a:pt x="31412" y="0"/>
                </a:lnTo>
                <a:lnTo>
                  <a:pt x="31412" y="1534403"/>
                </a:lnTo>
                <a:lnTo>
                  <a:pt x="62825" y="1534403"/>
                </a:lnTo>
                <a:lnTo>
                  <a:pt x="62825" y="0"/>
                </a:lnTo>
                <a:close/>
              </a:path>
              <a:path w="94614" h="1613534">
                <a:moveTo>
                  <a:pt x="94237" y="1518697"/>
                </a:moveTo>
                <a:lnTo>
                  <a:pt x="62825" y="1518697"/>
                </a:lnTo>
                <a:lnTo>
                  <a:pt x="62825" y="1534403"/>
                </a:lnTo>
                <a:lnTo>
                  <a:pt x="86384" y="1534403"/>
                </a:lnTo>
                <a:lnTo>
                  <a:pt x="94237" y="1518697"/>
                </a:lnTo>
                <a:close/>
              </a:path>
            </a:pathLst>
          </a:custGeom>
          <a:solidFill>
            <a:srgbClr val="004FA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2324" y="3708013"/>
            <a:ext cx="46620" cy="978449"/>
          </a:xfrm>
          <a:custGeom>
            <a:avLst/>
            <a:gdLst/>
            <a:ahLst/>
            <a:cxnLst/>
            <a:rect l="l" t="t" r="r" b="b"/>
            <a:pathLst>
              <a:path w="94615" h="1613534">
                <a:moveTo>
                  <a:pt x="31412" y="1518697"/>
                </a:moveTo>
                <a:lnTo>
                  <a:pt x="0" y="1518697"/>
                </a:lnTo>
                <a:lnTo>
                  <a:pt x="47118" y="1612935"/>
                </a:lnTo>
                <a:lnTo>
                  <a:pt x="86384" y="1534403"/>
                </a:lnTo>
                <a:lnTo>
                  <a:pt x="31412" y="1534403"/>
                </a:lnTo>
                <a:lnTo>
                  <a:pt x="31412" y="1518697"/>
                </a:lnTo>
                <a:close/>
              </a:path>
              <a:path w="94615" h="1613534">
                <a:moveTo>
                  <a:pt x="62825" y="0"/>
                </a:moveTo>
                <a:lnTo>
                  <a:pt x="31412" y="0"/>
                </a:lnTo>
                <a:lnTo>
                  <a:pt x="31412" y="1534403"/>
                </a:lnTo>
                <a:lnTo>
                  <a:pt x="62825" y="1534403"/>
                </a:lnTo>
                <a:lnTo>
                  <a:pt x="62825" y="0"/>
                </a:lnTo>
                <a:close/>
              </a:path>
              <a:path w="94615" h="1613534">
                <a:moveTo>
                  <a:pt x="94237" y="1518697"/>
                </a:moveTo>
                <a:lnTo>
                  <a:pt x="62825" y="1518697"/>
                </a:lnTo>
                <a:lnTo>
                  <a:pt x="62825" y="1534403"/>
                </a:lnTo>
                <a:lnTo>
                  <a:pt x="86384" y="1534403"/>
                </a:lnTo>
                <a:lnTo>
                  <a:pt x="94237" y="1518697"/>
                </a:lnTo>
                <a:close/>
              </a:path>
            </a:pathLst>
          </a:custGeom>
          <a:solidFill>
            <a:srgbClr val="004FA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536442" y="3047785"/>
            <a:ext cx="2530673" cy="779090"/>
            <a:chOff x="7177163" y="5026025"/>
            <a:chExt cx="5135969" cy="1284777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7163" y="5026025"/>
              <a:ext cx="5135969" cy="128477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403334" y="5235861"/>
              <a:ext cx="4654550" cy="878840"/>
            </a:xfrm>
            <a:custGeom>
              <a:avLst/>
              <a:gdLst/>
              <a:ahLst/>
              <a:cxnLst/>
              <a:rect l="l" t="t" r="r" b="b"/>
              <a:pathLst>
                <a:path w="4654550" h="878839">
                  <a:moveTo>
                    <a:pt x="4383007" y="0"/>
                  </a:moveTo>
                  <a:lnTo>
                    <a:pt x="271091" y="0"/>
                  </a:lnTo>
                  <a:lnTo>
                    <a:pt x="222358" y="4367"/>
                  </a:lnTo>
                  <a:lnTo>
                    <a:pt x="176493" y="16958"/>
                  </a:lnTo>
                  <a:lnTo>
                    <a:pt x="134260" y="37008"/>
                  </a:lnTo>
                  <a:lnTo>
                    <a:pt x="96424" y="63752"/>
                  </a:lnTo>
                  <a:lnTo>
                    <a:pt x="63752" y="96424"/>
                  </a:lnTo>
                  <a:lnTo>
                    <a:pt x="37008" y="134260"/>
                  </a:lnTo>
                  <a:lnTo>
                    <a:pt x="16958" y="176493"/>
                  </a:lnTo>
                  <a:lnTo>
                    <a:pt x="4367" y="222358"/>
                  </a:lnTo>
                  <a:lnTo>
                    <a:pt x="0" y="271091"/>
                  </a:lnTo>
                  <a:lnTo>
                    <a:pt x="0" y="607206"/>
                  </a:lnTo>
                  <a:lnTo>
                    <a:pt x="4367" y="655939"/>
                  </a:lnTo>
                  <a:lnTo>
                    <a:pt x="16958" y="701804"/>
                  </a:lnTo>
                  <a:lnTo>
                    <a:pt x="37008" y="744037"/>
                  </a:lnTo>
                  <a:lnTo>
                    <a:pt x="63752" y="781873"/>
                  </a:lnTo>
                  <a:lnTo>
                    <a:pt x="96424" y="814545"/>
                  </a:lnTo>
                  <a:lnTo>
                    <a:pt x="134260" y="841289"/>
                  </a:lnTo>
                  <a:lnTo>
                    <a:pt x="176493" y="861339"/>
                  </a:lnTo>
                  <a:lnTo>
                    <a:pt x="222358" y="873930"/>
                  </a:lnTo>
                  <a:lnTo>
                    <a:pt x="271091" y="878297"/>
                  </a:lnTo>
                  <a:lnTo>
                    <a:pt x="4383007" y="878297"/>
                  </a:lnTo>
                  <a:lnTo>
                    <a:pt x="4431740" y="873930"/>
                  </a:lnTo>
                  <a:lnTo>
                    <a:pt x="4477606" y="861339"/>
                  </a:lnTo>
                  <a:lnTo>
                    <a:pt x="4519839" y="841289"/>
                  </a:lnTo>
                  <a:lnTo>
                    <a:pt x="4557674" y="814545"/>
                  </a:lnTo>
                  <a:lnTo>
                    <a:pt x="4590346" y="781873"/>
                  </a:lnTo>
                  <a:lnTo>
                    <a:pt x="4617090" y="744037"/>
                  </a:lnTo>
                  <a:lnTo>
                    <a:pt x="4637140" y="701804"/>
                  </a:lnTo>
                  <a:lnTo>
                    <a:pt x="4649731" y="655939"/>
                  </a:lnTo>
                  <a:lnTo>
                    <a:pt x="4654099" y="607206"/>
                  </a:lnTo>
                  <a:lnTo>
                    <a:pt x="4654099" y="271091"/>
                  </a:lnTo>
                  <a:lnTo>
                    <a:pt x="4649731" y="222358"/>
                  </a:lnTo>
                  <a:lnTo>
                    <a:pt x="4637140" y="176493"/>
                  </a:lnTo>
                  <a:lnTo>
                    <a:pt x="4617090" y="134260"/>
                  </a:lnTo>
                  <a:lnTo>
                    <a:pt x="4590346" y="96424"/>
                  </a:lnTo>
                  <a:lnTo>
                    <a:pt x="4557674" y="63752"/>
                  </a:lnTo>
                  <a:lnTo>
                    <a:pt x="4519839" y="37008"/>
                  </a:lnTo>
                  <a:lnTo>
                    <a:pt x="4477606" y="16958"/>
                  </a:lnTo>
                  <a:lnTo>
                    <a:pt x="4431740" y="4367"/>
                  </a:lnTo>
                  <a:lnTo>
                    <a:pt x="438300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lang="ru-RU" sz="10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dirty="0" smtClean="0">
                  <a:latin typeface="Arial" pitchFamily="34" charset="0"/>
                  <a:cs typeface="Arial" pitchFamily="34" charset="0"/>
                </a:rPr>
                <a:t>Инженерная инфраструктура</a:t>
              </a:r>
              <a:endParaRPr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object 24"/>
          <p:cNvSpPr/>
          <p:nvPr/>
        </p:nvSpPr>
        <p:spPr>
          <a:xfrm>
            <a:off x="544659" y="3999506"/>
            <a:ext cx="2281669" cy="636104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Нехватка рабочих 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высококвалифицированных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кадров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613831" y="1735714"/>
            <a:ext cx="2375273" cy="1051105"/>
            <a:chOff x="7334226" y="2862321"/>
            <a:chExt cx="4820586" cy="1733350"/>
          </a:xfrm>
          <a:solidFill>
            <a:schemeClr val="tx2">
              <a:lumMod val="40000"/>
              <a:lumOff val="60000"/>
            </a:schemeClr>
          </a:solidFill>
        </p:grpSpPr>
        <p:pic>
          <p:nvPicPr>
            <p:cNvPr id="28" name="object 28"/>
            <p:cNvPicPr/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10000" contrast="100000"/>
            </a:blip>
            <a:stretch>
              <a:fillRect/>
            </a:stretch>
          </p:blipFill>
          <p:spPr>
            <a:xfrm>
              <a:off x="7334226" y="2862321"/>
              <a:ext cx="4820586" cy="173335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9" name="object 29"/>
            <p:cNvSpPr/>
            <p:nvPr/>
          </p:nvSpPr>
          <p:spPr>
            <a:xfrm>
              <a:off x="7557884" y="3075927"/>
              <a:ext cx="4345305" cy="1319530"/>
            </a:xfrm>
            <a:custGeom>
              <a:avLst/>
              <a:gdLst/>
              <a:ahLst/>
              <a:cxnLst/>
              <a:rect l="l" t="t" r="r" b="b"/>
              <a:pathLst>
                <a:path w="4345305" h="1319529">
                  <a:moveTo>
                    <a:pt x="3873913" y="0"/>
                  </a:moveTo>
                  <a:lnTo>
                    <a:pt x="471085" y="0"/>
                  </a:lnTo>
                  <a:lnTo>
                    <a:pt x="422914" y="2431"/>
                  </a:lnTo>
                  <a:lnTo>
                    <a:pt x="376136" y="9569"/>
                  </a:lnTo>
                  <a:lnTo>
                    <a:pt x="330988" y="21176"/>
                  </a:lnTo>
                  <a:lnTo>
                    <a:pt x="287705" y="37016"/>
                  </a:lnTo>
                  <a:lnTo>
                    <a:pt x="246525" y="56851"/>
                  </a:lnTo>
                  <a:lnTo>
                    <a:pt x="207684" y="80446"/>
                  </a:lnTo>
                  <a:lnTo>
                    <a:pt x="171419" y="107563"/>
                  </a:lnTo>
                  <a:lnTo>
                    <a:pt x="137967" y="137967"/>
                  </a:lnTo>
                  <a:lnTo>
                    <a:pt x="107563" y="171419"/>
                  </a:lnTo>
                  <a:lnTo>
                    <a:pt x="80446" y="207684"/>
                  </a:lnTo>
                  <a:lnTo>
                    <a:pt x="56851" y="246525"/>
                  </a:lnTo>
                  <a:lnTo>
                    <a:pt x="37016" y="287705"/>
                  </a:lnTo>
                  <a:lnTo>
                    <a:pt x="21176" y="330988"/>
                  </a:lnTo>
                  <a:lnTo>
                    <a:pt x="9569" y="376136"/>
                  </a:lnTo>
                  <a:lnTo>
                    <a:pt x="2431" y="422914"/>
                  </a:lnTo>
                  <a:lnTo>
                    <a:pt x="0" y="471085"/>
                  </a:lnTo>
                  <a:lnTo>
                    <a:pt x="0" y="848246"/>
                  </a:lnTo>
                  <a:lnTo>
                    <a:pt x="2431" y="896416"/>
                  </a:lnTo>
                  <a:lnTo>
                    <a:pt x="9569" y="943194"/>
                  </a:lnTo>
                  <a:lnTo>
                    <a:pt x="21176" y="988343"/>
                  </a:lnTo>
                  <a:lnTo>
                    <a:pt x="37016" y="1031625"/>
                  </a:lnTo>
                  <a:lnTo>
                    <a:pt x="56851" y="1072806"/>
                  </a:lnTo>
                  <a:lnTo>
                    <a:pt x="80446" y="1111647"/>
                  </a:lnTo>
                  <a:lnTo>
                    <a:pt x="107563" y="1147912"/>
                  </a:lnTo>
                  <a:lnTo>
                    <a:pt x="137967" y="1181364"/>
                  </a:lnTo>
                  <a:lnTo>
                    <a:pt x="171419" y="1211767"/>
                  </a:lnTo>
                  <a:lnTo>
                    <a:pt x="207684" y="1238885"/>
                  </a:lnTo>
                  <a:lnTo>
                    <a:pt x="246525" y="1262479"/>
                  </a:lnTo>
                  <a:lnTo>
                    <a:pt x="287705" y="1282315"/>
                  </a:lnTo>
                  <a:lnTo>
                    <a:pt x="330988" y="1298154"/>
                  </a:lnTo>
                  <a:lnTo>
                    <a:pt x="376136" y="1309761"/>
                  </a:lnTo>
                  <a:lnTo>
                    <a:pt x="422914" y="1316899"/>
                  </a:lnTo>
                  <a:lnTo>
                    <a:pt x="471085" y="1319331"/>
                  </a:lnTo>
                  <a:lnTo>
                    <a:pt x="3873913" y="1319331"/>
                  </a:lnTo>
                  <a:lnTo>
                    <a:pt x="3922083" y="1316899"/>
                  </a:lnTo>
                  <a:lnTo>
                    <a:pt x="3968861" y="1309761"/>
                  </a:lnTo>
                  <a:lnTo>
                    <a:pt x="4014010" y="1298154"/>
                  </a:lnTo>
                  <a:lnTo>
                    <a:pt x="4057293" y="1282315"/>
                  </a:lnTo>
                  <a:lnTo>
                    <a:pt x="4098473" y="1262479"/>
                  </a:lnTo>
                  <a:lnTo>
                    <a:pt x="4137314" y="1238885"/>
                  </a:lnTo>
                  <a:lnTo>
                    <a:pt x="4173579" y="1211767"/>
                  </a:lnTo>
                  <a:lnTo>
                    <a:pt x="4207031" y="1181364"/>
                  </a:lnTo>
                  <a:lnTo>
                    <a:pt x="4237434" y="1147912"/>
                  </a:lnTo>
                  <a:lnTo>
                    <a:pt x="4264552" y="1111647"/>
                  </a:lnTo>
                  <a:lnTo>
                    <a:pt x="4288146" y="1072806"/>
                  </a:lnTo>
                  <a:lnTo>
                    <a:pt x="4307982" y="1031625"/>
                  </a:lnTo>
                  <a:lnTo>
                    <a:pt x="4323821" y="988343"/>
                  </a:lnTo>
                  <a:lnTo>
                    <a:pt x="4335428" y="943194"/>
                  </a:lnTo>
                  <a:lnTo>
                    <a:pt x="4342566" y="896416"/>
                  </a:lnTo>
                  <a:lnTo>
                    <a:pt x="4344998" y="848246"/>
                  </a:lnTo>
                  <a:lnTo>
                    <a:pt x="4344998" y="471085"/>
                  </a:lnTo>
                  <a:lnTo>
                    <a:pt x="4342566" y="422914"/>
                  </a:lnTo>
                  <a:lnTo>
                    <a:pt x="4335428" y="376136"/>
                  </a:lnTo>
                  <a:lnTo>
                    <a:pt x="4323821" y="330988"/>
                  </a:lnTo>
                  <a:lnTo>
                    <a:pt x="4307982" y="287705"/>
                  </a:lnTo>
                  <a:lnTo>
                    <a:pt x="4288146" y="246525"/>
                  </a:lnTo>
                  <a:lnTo>
                    <a:pt x="4264552" y="207684"/>
                  </a:lnTo>
                  <a:lnTo>
                    <a:pt x="4237434" y="171419"/>
                  </a:lnTo>
                  <a:lnTo>
                    <a:pt x="4207031" y="137967"/>
                  </a:lnTo>
                  <a:lnTo>
                    <a:pt x="4173579" y="107563"/>
                  </a:lnTo>
                  <a:lnTo>
                    <a:pt x="4137314" y="80446"/>
                  </a:lnTo>
                  <a:lnTo>
                    <a:pt x="4098473" y="56851"/>
                  </a:lnTo>
                  <a:lnTo>
                    <a:pt x="4057293" y="37016"/>
                  </a:lnTo>
                  <a:lnTo>
                    <a:pt x="4014010" y="21176"/>
                  </a:lnTo>
                  <a:lnTo>
                    <a:pt x="3968861" y="9569"/>
                  </a:lnTo>
                  <a:lnTo>
                    <a:pt x="3922083" y="2431"/>
                  </a:lnTo>
                  <a:lnTo>
                    <a:pt x="38739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747617" y="3225451"/>
              <a:ext cx="3965575" cy="1010285"/>
            </a:xfrm>
            <a:custGeom>
              <a:avLst/>
              <a:gdLst/>
              <a:ahLst/>
              <a:cxnLst/>
              <a:rect l="l" t="t" r="r" b="b"/>
              <a:pathLst>
                <a:path w="3965575" h="1010285">
                  <a:moveTo>
                    <a:pt x="3581042" y="0"/>
                  </a:moveTo>
                  <a:lnTo>
                    <a:pt x="384490" y="0"/>
                  </a:lnTo>
                  <a:lnTo>
                    <a:pt x="336260" y="2995"/>
                  </a:lnTo>
                  <a:lnTo>
                    <a:pt x="289818" y="11742"/>
                  </a:lnTo>
                  <a:lnTo>
                    <a:pt x="245524" y="25880"/>
                  </a:lnTo>
                  <a:lnTo>
                    <a:pt x="203739" y="45048"/>
                  </a:lnTo>
                  <a:lnTo>
                    <a:pt x="164822" y="68887"/>
                  </a:lnTo>
                  <a:lnTo>
                    <a:pt x="129134" y="97036"/>
                  </a:lnTo>
                  <a:lnTo>
                    <a:pt x="97036" y="129134"/>
                  </a:lnTo>
                  <a:lnTo>
                    <a:pt x="68887" y="164822"/>
                  </a:lnTo>
                  <a:lnTo>
                    <a:pt x="45048" y="203739"/>
                  </a:lnTo>
                  <a:lnTo>
                    <a:pt x="25880" y="245524"/>
                  </a:lnTo>
                  <a:lnTo>
                    <a:pt x="11742" y="289818"/>
                  </a:lnTo>
                  <a:lnTo>
                    <a:pt x="2995" y="336260"/>
                  </a:lnTo>
                  <a:lnTo>
                    <a:pt x="0" y="384490"/>
                  </a:lnTo>
                  <a:lnTo>
                    <a:pt x="0" y="625740"/>
                  </a:lnTo>
                  <a:lnTo>
                    <a:pt x="2995" y="673970"/>
                  </a:lnTo>
                  <a:lnTo>
                    <a:pt x="11742" y="720412"/>
                  </a:lnTo>
                  <a:lnTo>
                    <a:pt x="25880" y="764706"/>
                  </a:lnTo>
                  <a:lnTo>
                    <a:pt x="45048" y="806491"/>
                  </a:lnTo>
                  <a:lnTo>
                    <a:pt x="68887" y="845408"/>
                  </a:lnTo>
                  <a:lnTo>
                    <a:pt x="97036" y="881096"/>
                  </a:lnTo>
                  <a:lnTo>
                    <a:pt x="129134" y="913194"/>
                  </a:lnTo>
                  <a:lnTo>
                    <a:pt x="164822" y="941343"/>
                  </a:lnTo>
                  <a:lnTo>
                    <a:pt x="203739" y="965182"/>
                  </a:lnTo>
                  <a:lnTo>
                    <a:pt x="245524" y="984350"/>
                  </a:lnTo>
                  <a:lnTo>
                    <a:pt x="289818" y="998488"/>
                  </a:lnTo>
                  <a:lnTo>
                    <a:pt x="336260" y="1007235"/>
                  </a:lnTo>
                  <a:lnTo>
                    <a:pt x="384490" y="1010231"/>
                  </a:lnTo>
                  <a:lnTo>
                    <a:pt x="3581042" y="1010231"/>
                  </a:lnTo>
                  <a:lnTo>
                    <a:pt x="3629272" y="1007235"/>
                  </a:lnTo>
                  <a:lnTo>
                    <a:pt x="3675714" y="998488"/>
                  </a:lnTo>
                  <a:lnTo>
                    <a:pt x="3720008" y="984350"/>
                  </a:lnTo>
                  <a:lnTo>
                    <a:pt x="3761794" y="965182"/>
                  </a:lnTo>
                  <a:lnTo>
                    <a:pt x="3800711" y="941343"/>
                  </a:lnTo>
                  <a:lnTo>
                    <a:pt x="3836398" y="913194"/>
                  </a:lnTo>
                  <a:lnTo>
                    <a:pt x="3868497" y="881096"/>
                  </a:lnTo>
                  <a:lnTo>
                    <a:pt x="3896646" y="845408"/>
                  </a:lnTo>
                  <a:lnTo>
                    <a:pt x="3920484" y="806491"/>
                  </a:lnTo>
                  <a:lnTo>
                    <a:pt x="3939653" y="764706"/>
                  </a:lnTo>
                  <a:lnTo>
                    <a:pt x="3953791" y="720412"/>
                  </a:lnTo>
                  <a:lnTo>
                    <a:pt x="3962537" y="673970"/>
                  </a:lnTo>
                  <a:lnTo>
                    <a:pt x="3965533" y="625740"/>
                  </a:lnTo>
                  <a:lnTo>
                    <a:pt x="3965533" y="384490"/>
                  </a:lnTo>
                  <a:lnTo>
                    <a:pt x="3962537" y="336260"/>
                  </a:lnTo>
                  <a:lnTo>
                    <a:pt x="3953791" y="289818"/>
                  </a:lnTo>
                  <a:lnTo>
                    <a:pt x="3939653" y="245524"/>
                  </a:lnTo>
                  <a:lnTo>
                    <a:pt x="3920484" y="203739"/>
                  </a:lnTo>
                  <a:lnTo>
                    <a:pt x="3896646" y="164822"/>
                  </a:lnTo>
                  <a:lnTo>
                    <a:pt x="3868497" y="129134"/>
                  </a:lnTo>
                  <a:lnTo>
                    <a:pt x="3836398" y="97036"/>
                  </a:lnTo>
                  <a:lnTo>
                    <a:pt x="3800711" y="68887"/>
                  </a:lnTo>
                  <a:lnTo>
                    <a:pt x="3761794" y="45048"/>
                  </a:lnTo>
                  <a:lnTo>
                    <a:pt x="3720008" y="25880"/>
                  </a:lnTo>
                  <a:lnTo>
                    <a:pt x="3675714" y="11742"/>
                  </a:lnTo>
                  <a:lnTo>
                    <a:pt x="3629272" y="2995"/>
                  </a:lnTo>
                  <a:lnTo>
                    <a:pt x="35810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 lang="ru-RU" sz="11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dirty="0" smtClean="0">
                  <a:latin typeface="Arial" pitchFamily="34" charset="0"/>
                  <a:cs typeface="Arial" pitchFamily="34" charset="0"/>
                </a:rPr>
                <a:t>Ключевые</a:t>
              </a:r>
              <a:r>
                <a:rPr lang="ru-RU" sz="1100" dirty="0" smtClean="0">
                  <a:latin typeface="Arial" pitchFamily="34" charset="0"/>
                  <a:cs typeface="Arial" pitchFamily="34" charset="0"/>
                </a:rPr>
                <a:t> направления</a:t>
              </a:r>
              <a:endParaRPr sz="11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object 33"/>
          <p:cNvSpPr/>
          <p:nvPr/>
        </p:nvSpPr>
        <p:spPr>
          <a:xfrm>
            <a:off x="3671635" y="3876893"/>
            <a:ext cx="2293461" cy="535240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Небольшие мощности энергоресурса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798612" y="3995647"/>
            <a:ext cx="2293461" cy="535240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Отсутствие железнодорожного и водного сообщения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48914" y="2551052"/>
            <a:ext cx="6348163" cy="762163"/>
          </a:xfrm>
          <a:custGeom>
            <a:avLst/>
            <a:gdLst/>
            <a:ahLst/>
            <a:cxnLst/>
            <a:rect l="l" t="t" r="r" b="b"/>
            <a:pathLst>
              <a:path w="12883515" h="1130935">
                <a:moveTo>
                  <a:pt x="12882956" y="1036624"/>
                </a:moveTo>
                <a:lnTo>
                  <a:pt x="12851549" y="1036624"/>
                </a:lnTo>
                <a:lnTo>
                  <a:pt x="12851549" y="694220"/>
                </a:lnTo>
                <a:lnTo>
                  <a:pt x="12851549" y="662813"/>
                </a:lnTo>
                <a:lnTo>
                  <a:pt x="6481064" y="662813"/>
                </a:lnTo>
                <a:lnTo>
                  <a:pt x="6481064" y="0"/>
                </a:lnTo>
                <a:lnTo>
                  <a:pt x="6449644" y="0"/>
                </a:lnTo>
                <a:lnTo>
                  <a:pt x="6449644" y="662813"/>
                </a:lnTo>
                <a:lnTo>
                  <a:pt x="31407" y="662813"/>
                </a:lnTo>
                <a:lnTo>
                  <a:pt x="31407" y="1036624"/>
                </a:lnTo>
                <a:lnTo>
                  <a:pt x="0" y="1036624"/>
                </a:lnTo>
                <a:lnTo>
                  <a:pt x="47117" y="1130858"/>
                </a:lnTo>
                <a:lnTo>
                  <a:pt x="86385" y="1052322"/>
                </a:lnTo>
                <a:lnTo>
                  <a:pt x="94234" y="1036624"/>
                </a:lnTo>
                <a:lnTo>
                  <a:pt x="62826" y="1036624"/>
                </a:lnTo>
                <a:lnTo>
                  <a:pt x="62826" y="694220"/>
                </a:lnTo>
                <a:lnTo>
                  <a:pt x="6449644" y="694220"/>
                </a:lnTo>
                <a:lnTo>
                  <a:pt x="6481064" y="694220"/>
                </a:lnTo>
                <a:lnTo>
                  <a:pt x="12820129" y="694220"/>
                </a:lnTo>
                <a:lnTo>
                  <a:pt x="12820129" y="1036624"/>
                </a:lnTo>
                <a:lnTo>
                  <a:pt x="12788722" y="1036624"/>
                </a:lnTo>
                <a:lnTo>
                  <a:pt x="12835839" y="1130858"/>
                </a:lnTo>
                <a:lnTo>
                  <a:pt x="12875108" y="1052322"/>
                </a:lnTo>
                <a:lnTo>
                  <a:pt x="12882956" y="1036624"/>
                </a:lnTo>
                <a:close/>
              </a:path>
            </a:pathLst>
          </a:custGeom>
          <a:solidFill>
            <a:srgbClr val="004FA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9032" y="4780973"/>
            <a:ext cx="2293461" cy="535240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Отток населения в крупные города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98612" y="4769098"/>
            <a:ext cx="2293461" cy="535240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Низкое качество дорог с твердым покрытием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731011" y="4769099"/>
            <a:ext cx="2293461" cy="535240"/>
          </a:xfrm>
          <a:custGeom>
            <a:avLst/>
            <a:gdLst/>
            <a:ahLst/>
            <a:cxnLst/>
            <a:rect l="l" t="t" r="r" b="b"/>
            <a:pathLst>
              <a:path w="4654550" h="882650">
                <a:moveTo>
                  <a:pt x="4402483" y="0"/>
                </a:moveTo>
                <a:lnTo>
                  <a:pt x="251615" y="0"/>
                </a:lnTo>
                <a:lnTo>
                  <a:pt x="206391" y="4054"/>
                </a:lnTo>
                <a:lnTo>
                  <a:pt x="163824" y="15743"/>
                </a:lnTo>
                <a:lnTo>
                  <a:pt x="124626" y="34356"/>
                </a:lnTo>
                <a:lnTo>
                  <a:pt x="89508" y="59181"/>
                </a:lnTo>
                <a:lnTo>
                  <a:pt x="59181" y="89508"/>
                </a:lnTo>
                <a:lnTo>
                  <a:pt x="34356" y="124626"/>
                </a:lnTo>
                <a:lnTo>
                  <a:pt x="15743" y="163824"/>
                </a:lnTo>
                <a:lnTo>
                  <a:pt x="4054" y="206391"/>
                </a:lnTo>
                <a:lnTo>
                  <a:pt x="0" y="251615"/>
                </a:lnTo>
                <a:lnTo>
                  <a:pt x="0" y="630452"/>
                </a:lnTo>
                <a:lnTo>
                  <a:pt x="4054" y="675676"/>
                </a:lnTo>
                <a:lnTo>
                  <a:pt x="15743" y="718242"/>
                </a:lnTo>
                <a:lnTo>
                  <a:pt x="34356" y="757440"/>
                </a:lnTo>
                <a:lnTo>
                  <a:pt x="59181" y="792558"/>
                </a:lnTo>
                <a:lnTo>
                  <a:pt x="89508" y="822885"/>
                </a:lnTo>
                <a:lnTo>
                  <a:pt x="124626" y="847711"/>
                </a:lnTo>
                <a:lnTo>
                  <a:pt x="163824" y="866323"/>
                </a:lnTo>
                <a:lnTo>
                  <a:pt x="206391" y="878013"/>
                </a:lnTo>
                <a:lnTo>
                  <a:pt x="251615" y="882067"/>
                </a:lnTo>
                <a:lnTo>
                  <a:pt x="4402483" y="882067"/>
                </a:lnTo>
                <a:lnTo>
                  <a:pt x="4447708" y="878013"/>
                </a:lnTo>
                <a:lnTo>
                  <a:pt x="4490274" y="866323"/>
                </a:lnTo>
                <a:lnTo>
                  <a:pt x="4529472" y="847711"/>
                </a:lnTo>
                <a:lnTo>
                  <a:pt x="4564590" y="822885"/>
                </a:lnTo>
                <a:lnTo>
                  <a:pt x="4594917" y="792558"/>
                </a:lnTo>
                <a:lnTo>
                  <a:pt x="4619742" y="757440"/>
                </a:lnTo>
                <a:lnTo>
                  <a:pt x="4638355" y="718242"/>
                </a:lnTo>
                <a:lnTo>
                  <a:pt x="4650044" y="675676"/>
                </a:lnTo>
                <a:lnTo>
                  <a:pt x="4654099" y="630452"/>
                </a:lnTo>
                <a:lnTo>
                  <a:pt x="4654099" y="251615"/>
                </a:lnTo>
                <a:lnTo>
                  <a:pt x="4650044" y="206391"/>
                </a:lnTo>
                <a:lnTo>
                  <a:pt x="4638355" y="163824"/>
                </a:lnTo>
                <a:lnTo>
                  <a:pt x="4619742" y="124626"/>
                </a:lnTo>
                <a:lnTo>
                  <a:pt x="4594917" y="89508"/>
                </a:lnTo>
                <a:lnTo>
                  <a:pt x="4564590" y="59181"/>
                </a:lnTo>
                <a:lnTo>
                  <a:pt x="4529472" y="34356"/>
                </a:lnTo>
                <a:lnTo>
                  <a:pt x="4490274" y="15743"/>
                </a:lnTo>
                <a:lnTo>
                  <a:pt x="4447708" y="4054"/>
                </a:lnTo>
                <a:lnTo>
                  <a:pt x="440248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Изношенность коммунальной инфраструктуры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1"/>
          <p:cNvSpPr/>
          <p:nvPr/>
        </p:nvSpPr>
        <p:spPr>
          <a:xfrm>
            <a:off x="558320" y="3208677"/>
            <a:ext cx="2293461" cy="532929"/>
          </a:xfrm>
          <a:custGeom>
            <a:avLst/>
            <a:gdLst/>
            <a:ahLst/>
            <a:cxnLst/>
            <a:rect l="l" t="t" r="r" b="b"/>
            <a:pathLst>
              <a:path w="4654550" h="878839">
                <a:moveTo>
                  <a:pt x="4383007" y="0"/>
                </a:moveTo>
                <a:lnTo>
                  <a:pt x="271091" y="0"/>
                </a:lnTo>
                <a:lnTo>
                  <a:pt x="222358" y="4367"/>
                </a:lnTo>
                <a:lnTo>
                  <a:pt x="176493" y="16958"/>
                </a:lnTo>
                <a:lnTo>
                  <a:pt x="134260" y="37008"/>
                </a:lnTo>
                <a:lnTo>
                  <a:pt x="96424" y="63752"/>
                </a:lnTo>
                <a:lnTo>
                  <a:pt x="63752" y="96424"/>
                </a:lnTo>
                <a:lnTo>
                  <a:pt x="37008" y="134260"/>
                </a:lnTo>
                <a:lnTo>
                  <a:pt x="16958" y="176493"/>
                </a:lnTo>
                <a:lnTo>
                  <a:pt x="4367" y="222358"/>
                </a:lnTo>
                <a:lnTo>
                  <a:pt x="0" y="271091"/>
                </a:lnTo>
                <a:lnTo>
                  <a:pt x="0" y="607206"/>
                </a:lnTo>
                <a:lnTo>
                  <a:pt x="4367" y="655939"/>
                </a:lnTo>
                <a:lnTo>
                  <a:pt x="16958" y="701804"/>
                </a:lnTo>
                <a:lnTo>
                  <a:pt x="37008" y="744037"/>
                </a:lnTo>
                <a:lnTo>
                  <a:pt x="63752" y="781873"/>
                </a:lnTo>
                <a:lnTo>
                  <a:pt x="96424" y="814545"/>
                </a:lnTo>
                <a:lnTo>
                  <a:pt x="134260" y="841289"/>
                </a:lnTo>
                <a:lnTo>
                  <a:pt x="176493" y="861339"/>
                </a:lnTo>
                <a:lnTo>
                  <a:pt x="222358" y="873930"/>
                </a:lnTo>
                <a:lnTo>
                  <a:pt x="271091" y="878297"/>
                </a:lnTo>
                <a:lnTo>
                  <a:pt x="4383007" y="878297"/>
                </a:lnTo>
                <a:lnTo>
                  <a:pt x="4431740" y="873930"/>
                </a:lnTo>
                <a:lnTo>
                  <a:pt x="4477606" y="861339"/>
                </a:lnTo>
                <a:lnTo>
                  <a:pt x="4519839" y="841289"/>
                </a:lnTo>
                <a:lnTo>
                  <a:pt x="4557674" y="814545"/>
                </a:lnTo>
                <a:lnTo>
                  <a:pt x="4590346" y="781873"/>
                </a:lnTo>
                <a:lnTo>
                  <a:pt x="4617090" y="744037"/>
                </a:lnTo>
                <a:lnTo>
                  <a:pt x="4637140" y="701804"/>
                </a:lnTo>
                <a:lnTo>
                  <a:pt x="4649731" y="655939"/>
                </a:lnTo>
                <a:lnTo>
                  <a:pt x="4654099" y="607206"/>
                </a:lnTo>
                <a:lnTo>
                  <a:pt x="4654099" y="271091"/>
                </a:lnTo>
                <a:lnTo>
                  <a:pt x="4649731" y="222358"/>
                </a:lnTo>
                <a:lnTo>
                  <a:pt x="4637140" y="176493"/>
                </a:lnTo>
                <a:lnTo>
                  <a:pt x="4617090" y="134260"/>
                </a:lnTo>
                <a:lnTo>
                  <a:pt x="4590346" y="96424"/>
                </a:lnTo>
                <a:lnTo>
                  <a:pt x="4557674" y="63752"/>
                </a:lnTo>
                <a:lnTo>
                  <a:pt x="4519839" y="37008"/>
                </a:lnTo>
                <a:lnTo>
                  <a:pt x="4477606" y="16958"/>
                </a:lnTo>
                <a:lnTo>
                  <a:pt x="4431740" y="4367"/>
                </a:lnTo>
                <a:lnTo>
                  <a:pt x="4383007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Кадровые проблемы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21"/>
          <p:cNvSpPr/>
          <p:nvPr/>
        </p:nvSpPr>
        <p:spPr>
          <a:xfrm>
            <a:off x="6674113" y="3220552"/>
            <a:ext cx="2293461" cy="532929"/>
          </a:xfrm>
          <a:custGeom>
            <a:avLst/>
            <a:gdLst/>
            <a:ahLst/>
            <a:cxnLst/>
            <a:rect l="l" t="t" r="r" b="b"/>
            <a:pathLst>
              <a:path w="4654550" h="878839">
                <a:moveTo>
                  <a:pt x="4383007" y="0"/>
                </a:moveTo>
                <a:lnTo>
                  <a:pt x="271091" y="0"/>
                </a:lnTo>
                <a:lnTo>
                  <a:pt x="222358" y="4367"/>
                </a:lnTo>
                <a:lnTo>
                  <a:pt x="176493" y="16958"/>
                </a:lnTo>
                <a:lnTo>
                  <a:pt x="134260" y="37008"/>
                </a:lnTo>
                <a:lnTo>
                  <a:pt x="96424" y="63752"/>
                </a:lnTo>
                <a:lnTo>
                  <a:pt x="63752" y="96424"/>
                </a:lnTo>
                <a:lnTo>
                  <a:pt x="37008" y="134260"/>
                </a:lnTo>
                <a:lnTo>
                  <a:pt x="16958" y="176493"/>
                </a:lnTo>
                <a:lnTo>
                  <a:pt x="4367" y="222358"/>
                </a:lnTo>
                <a:lnTo>
                  <a:pt x="0" y="271091"/>
                </a:lnTo>
                <a:lnTo>
                  <a:pt x="0" y="607206"/>
                </a:lnTo>
                <a:lnTo>
                  <a:pt x="4367" y="655939"/>
                </a:lnTo>
                <a:lnTo>
                  <a:pt x="16958" y="701804"/>
                </a:lnTo>
                <a:lnTo>
                  <a:pt x="37008" y="744037"/>
                </a:lnTo>
                <a:lnTo>
                  <a:pt x="63752" y="781873"/>
                </a:lnTo>
                <a:lnTo>
                  <a:pt x="96424" y="814545"/>
                </a:lnTo>
                <a:lnTo>
                  <a:pt x="134260" y="841289"/>
                </a:lnTo>
                <a:lnTo>
                  <a:pt x="176493" y="861339"/>
                </a:lnTo>
                <a:lnTo>
                  <a:pt x="222358" y="873930"/>
                </a:lnTo>
                <a:lnTo>
                  <a:pt x="271091" y="878297"/>
                </a:lnTo>
                <a:lnTo>
                  <a:pt x="4383007" y="878297"/>
                </a:lnTo>
                <a:lnTo>
                  <a:pt x="4431740" y="873930"/>
                </a:lnTo>
                <a:lnTo>
                  <a:pt x="4477606" y="861339"/>
                </a:lnTo>
                <a:lnTo>
                  <a:pt x="4519839" y="841289"/>
                </a:lnTo>
                <a:lnTo>
                  <a:pt x="4557674" y="814545"/>
                </a:lnTo>
                <a:lnTo>
                  <a:pt x="4590346" y="781873"/>
                </a:lnTo>
                <a:lnTo>
                  <a:pt x="4617090" y="744037"/>
                </a:lnTo>
                <a:lnTo>
                  <a:pt x="4637140" y="701804"/>
                </a:lnTo>
                <a:lnTo>
                  <a:pt x="4649731" y="655939"/>
                </a:lnTo>
                <a:lnTo>
                  <a:pt x="4654099" y="607206"/>
                </a:lnTo>
                <a:lnTo>
                  <a:pt x="4654099" y="271091"/>
                </a:lnTo>
                <a:lnTo>
                  <a:pt x="4649731" y="222358"/>
                </a:lnTo>
                <a:lnTo>
                  <a:pt x="4637140" y="176493"/>
                </a:lnTo>
                <a:lnTo>
                  <a:pt x="4617090" y="134260"/>
                </a:lnTo>
                <a:lnTo>
                  <a:pt x="4590346" y="96424"/>
                </a:lnTo>
                <a:lnTo>
                  <a:pt x="4557674" y="63752"/>
                </a:lnTo>
                <a:lnTo>
                  <a:pt x="4519839" y="37008"/>
                </a:lnTo>
                <a:lnTo>
                  <a:pt x="4477606" y="16958"/>
                </a:lnTo>
                <a:lnTo>
                  <a:pt x="4431740" y="4367"/>
                </a:lnTo>
                <a:lnTo>
                  <a:pt x="4383007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Логистические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проблемы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1642614"/>
              </p:ext>
            </p:extLst>
          </p:nvPr>
        </p:nvGraphicFramePr>
        <p:xfrm>
          <a:off x="256032" y="1138872"/>
          <a:ext cx="9467088" cy="5083798"/>
        </p:xfrm>
        <a:graphic>
          <a:graphicData uri="http://schemas.openxmlformats.org/drawingml/2006/table">
            <a:tbl>
              <a:tblPr/>
              <a:tblGrid>
                <a:gridCol w="2828544"/>
                <a:gridCol w="6638544"/>
              </a:tblGrid>
              <a:tr h="1105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Нивелирование угрозы выбора инвестором другого муниципального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-использование буклетов и других материалов для презентации сильных сторон и возможностей МР перед потенциальным инвестором;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оперативное решение вопросов по подбору площадки согласно заявленным критериям, своевременное информирование о действующих механизмах государственной и муниципальной поддержки;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-содействие в решении вопросов между инвестором и РСО, связанных с необходимой инфраструктурой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68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Кадровые проблемы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организация мероприятий с участием представителей власти, бизнеса и профильными средними образовательными организациями на тему готовности по открытию дополнительных направлений по программам обучения  востребованных специальностей;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содействие в 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релокации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 работников из других населенных пунктов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 разработка программы по  кадровому обеспечению района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78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Развитие туризма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проведение ежегодных значимых фестивалей с целью сохранения и развития культурного наследия района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разработка новых туристических маршрутов;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активное информирование интересантов о туристическом потенциале района и свободных инвестиционных нишах в данной сфере.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30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       Развитие предпринимательства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- активное информирование предпринимателей и инвесторов о мерах поддержки бизнеса через СМИ, сайте администрации, Инвестиционном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портале,консультации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PT Astra Serif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 активное взаимодействие с Корпорацией развития СО на предмет привлечения инвесторов в район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PT Astra Serif"/>
                          <a:cs typeface="Arial" pitchFamily="34" charset="0"/>
                        </a:rPr>
                        <a:t> разработка новых мер поддержки предпринимательства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Рисунок 19" descr="Портфель со сплошной заливкой">
            <a:extLst>
              <a:ext uri="{FF2B5EF4-FFF2-40B4-BE49-F238E27FC236}">
                <a16:creationId xmlns=""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088" y="5297857"/>
            <a:ext cx="360000" cy="360000"/>
          </a:xfrm>
          <a:prstGeom prst="rect">
            <a:avLst/>
          </a:prstGeom>
        </p:spPr>
      </p:pic>
      <p:pic>
        <p:nvPicPr>
          <p:cNvPr id="21" name="Рисунок 20" descr="Камера со сплошной заливкой">
            <a:extLst>
              <a:ext uri="{FF2B5EF4-FFF2-40B4-BE49-F238E27FC236}">
                <a16:creationId xmlns=""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9664" y="4045347"/>
            <a:ext cx="360000" cy="360000"/>
          </a:xfrm>
          <a:prstGeom prst="rect">
            <a:avLst/>
          </a:prstGeom>
        </p:spPr>
      </p:pic>
      <p:pic>
        <p:nvPicPr>
          <p:cNvPr id="22" name="Рисунок 21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5280" y="2657693"/>
            <a:ext cx="360000" cy="360000"/>
          </a:xfrm>
          <a:prstGeom prst="rect">
            <a:avLst/>
          </a:prstGeom>
        </p:spPr>
      </p:pic>
      <p:pic>
        <p:nvPicPr>
          <p:cNvPr id="24" name="Рисунок 23" descr="Щит со сплошной заливкой">
            <a:extLst>
              <a:ext uri="{FF2B5EF4-FFF2-40B4-BE49-F238E27FC236}">
                <a16:creationId xmlns=""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128" y="1315425"/>
            <a:ext cx="360000" cy="360000"/>
          </a:xfrm>
          <a:prstGeom prst="rect">
            <a:avLst/>
          </a:prstGeom>
        </p:spPr>
      </p:pic>
      <p:pic>
        <p:nvPicPr>
          <p:cNvPr id="11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13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6172425" cy="6858000"/>
          </a:xfrm>
          <a:custGeom>
            <a:avLst/>
            <a:gdLst/>
            <a:ahLst/>
            <a:cxnLst/>
            <a:rect l="l" t="t" r="r" b="b"/>
            <a:pathLst>
              <a:path w="6644005" h="7569200">
                <a:moveTo>
                  <a:pt x="0" y="7569199"/>
                </a:moveTo>
                <a:lnTo>
                  <a:pt x="6643971" y="0"/>
                </a:lnTo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96900" dist="20000" dir="5760000" rotWithShape="0">
              <a:srgbClr val="99CCFF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42623" y="5193209"/>
            <a:ext cx="253532" cy="382023"/>
          </a:xfrm>
          <a:prstGeom prst="rect">
            <a:avLst/>
          </a:prstGeom>
        </p:spPr>
        <p:txBody>
          <a:bodyPr vert="horz" wrap="square" lIns="0" tIns="11657" rIns="0" bIns="0" rtlCol="0">
            <a:spAutoFit/>
          </a:bodyPr>
          <a:lstStyle/>
          <a:p>
            <a:pPr marL="11657">
              <a:spcBef>
                <a:spcPts val="92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7158" y="1404586"/>
            <a:ext cx="3006112" cy="1278528"/>
          </a:xfrm>
          <a:prstGeom prst="rect">
            <a:avLst/>
          </a:prstGeom>
        </p:spPr>
        <p:txBody>
          <a:bodyPr vert="horz" wrap="square" lIns="0" tIns="11657" rIns="0" bIns="0" rtlCol="0">
            <a:spAutoFit/>
          </a:bodyPr>
          <a:lstStyle/>
          <a:p>
            <a:pPr marL="11657">
              <a:spcBef>
                <a:spcPts val="92"/>
              </a:spcBef>
            </a:pPr>
            <a:r>
              <a:rPr b="1" spc="37" dirty="0">
                <a:latin typeface="Arial" pitchFamily="34" charset="0"/>
                <a:cs typeface="Arial" pitchFamily="34" charset="0"/>
              </a:rPr>
              <a:t>ЦЕЛЬ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11657" marR="4663">
              <a:lnSpc>
                <a:spcPct val="97200"/>
              </a:lnSpc>
              <a:spcBef>
                <a:spcPts val="1239"/>
              </a:spcBef>
            </a:pPr>
            <a:r>
              <a:rPr lang="ru-RU" sz="1400" spc="-32" dirty="0" smtClean="0">
                <a:latin typeface="Arial" pitchFamily="34" charset="0"/>
                <a:cs typeface="Arial" pitchFamily="34" charset="0"/>
              </a:rPr>
              <a:t>Улучшение инвестиционного климата в </a:t>
            </a:r>
            <a:r>
              <a:rPr lang="ru-RU" sz="1400" spc="-32" dirty="0" err="1" smtClean="0">
                <a:latin typeface="Arial" pitchFamily="34" charset="0"/>
                <a:cs typeface="Arial" pitchFamily="34" charset="0"/>
              </a:rPr>
              <a:t>Марксовском</a:t>
            </a:r>
            <a:r>
              <a:rPr lang="ru-RU" sz="1400" spc="-32" dirty="0" smtClean="0">
                <a:latin typeface="Arial" pitchFamily="34" charset="0"/>
                <a:cs typeface="Arial" pitchFamily="34" charset="0"/>
              </a:rPr>
              <a:t> муниципальном районе для увеличения потока инвестиций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919246"/>
            <a:ext cx="284121" cy="476378"/>
          </a:xfrm>
          <a:custGeom>
            <a:avLst/>
            <a:gdLst/>
            <a:ahLst/>
            <a:cxnLst/>
            <a:rect l="l" t="t" r="r" b="b"/>
            <a:pathLst>
              <a:path w="306705" h="525780">
                <a:moveTo>
                  <a:pt x="4050" y="0"/>
                </a:moveTo>
                <a:lnTo>
                  <a:pt x="0" y="1854"/>
                </a:lnTo>
                <a:lnTo>
                  <a:pt x="253" y="523379"/>
                </a:lnTo>
                <a:lnTo>
                  <a:pt x="4316" y="525233"/>
                </a:lnTo>
                <a:lnTo>
                  <a:pt x="306565" y="263906"/>
                </a:lnTo>
                <a:lnTo>
                  <a:pt x="306565" y="261023"/>
                </a:lnTo>
                <a:lnTo>
                  <a:pt x="405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97" y="0"/>
            <a:ext cx="6175367" cy="587418"/>
          </a:xfrm>
          <a:custGeom>
            <a:avLst/>
            <a:gdLst/>
            <a:ahLst/>
            <a:cxnLst/>
            <a:rect l="l" t="t" r="r" b="b"/>
            <a:pathLst>
              <a:path w="6666230" h="648335">
                <a:moveTo>
                  <a:pt x="6666029" y="76"/>
                </a:moveTo>
                <a:lnTo>
                  <a:pt x="0" y="0"/>
                </a:lnTo>
                <a:lnTo>
                  <a:pt x="0" y="646277"/>
                </a:lnTo>
                <a:lnTo>
                  <a:pt x="6092319" y="647801"/>
                </a:lnTo>
                <a:lnTo>
                  <a:pt x="6666029" y="7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9148" y="120130"/>
            <a:ext cx="2666502" cy="288770"/>
          </a:xfrm>
          <a:prstGeom prst="rect">
            <a:avLst/>
          </a:prstGeom>
        </p:spPr>
        <p:txBody>
          <a:bodyPr vert="horz" wrap="square" lIns="0" tIns="11657" rIns="0" bIns="0" rtlCol="0">
            <a:spAutoFit/>
          </a:bodyPr>
          <a:lstStyle/>
          <a:p>
            <a:pPr marL="11657">
              <a:spcBef>
                <a:spcPts val="92"/>
              </a:spcBef>
            </a:pP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ЦЕЛЬ</a:t>
            </a:r>
            <a:r>
              <a:rPr b="1" spc="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b="1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8" dirty="0">
                <a:solidFill>
                  <a:srgbClr val="FFFFFF"/>
                </a:solidFill>
                <a:latin typeface="Calibri"/>
                <a:cs typeface="Calibri"/>
              </a:rPr>
              <a:t>ЗАДАЧИ</a:t>
            </a:r>
            <a:r>
              <a:rPr b="1" spc="9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3" dirty="0">
                <a:solidFill>
                  <a:srgbClr val="FFFFFF"/>
                </a:solidFill>
                <a:latin typeface="Calibri"/>
                <a:cs typeface="Calibri"/>
              </a:rPr>
              <a:t>ПРОЕКТА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75349" y="6633742"/>
            <a:ext cx="124707" cy="129585"/>
          </a:xfrm>
          <a:prstGeom prst="rect">
            <a:avLst/>
          </a:prstGeom>
        </p:spPr>
        <p:txBody>
          <a:bodyPr vert="horz" wrap="square" lIns="0" tIns="6412" rIns="0" bIns="0" rtlCol="0">
            <a:spAutoFit/>
          </a:bodyPr>
          <a:lstStyle/>
          <a:p>
            <a:pPr marL="34972">
              <a:spcBef>
                <a:spcPts val="50"/>
              </a:spcBef>
            </a:pPr>
            <a:fld id="{81D60167-4931-47E6-BA6A-407CBD079E47}" type="slidenum"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pPr marL="34972">
                <a:spcBef>
                  <a:spcPts val="50"/>
                </a:spcBef>
              </a:pPr>
              <a:t>2</a:t>
            </a:fld>
            <a:endParaRPr sz="800" dirty="0">
              <a:latin typeface="Calibri"/>
              <a:cs typeface="Calibri"/>
            </a:endParaRPr>
          </a:p>
        </p:txBody>
      </p:sp>
      <p:pic>
        <p:nvPicPr>
          <p:cNvPr id="23" name="Рисунок 22" descr="Мишень со сплошной заливкой">
            <a:extLst>
              <a:ext uri="{FF2B5EF4-FFF2-40B4-BE49-F238E27FC236}">
                <a16:creationId xmlns=""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2960" y="4812030"/>
            <a:ext cx="1040130" cy="98298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4" name="Прямоугольник 23"/>
          <p:cNvSpPr/>
          <p:nvPr/>
        </p:nvSpPr>
        <p:spPr>
          <a:xfrm>
            <a:off x="1981482" y="5409900"/>
            <a:ext cx="3158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инвестиционного профиля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заинтересованные стороны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lum bright="19000" contrast="17000"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4840" y="3690848"/>
            <a:ext cx="926871" cy="92687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6" name="Прямоугольник 25"/>
          <p:cNvSpPr/>
          <p:nvPr/>
        </p:nvSpPr>
        <p:spPr>
          <a:xfrm>
            <a:off x="2863709" y="4169248"/>
            <a:ext cx="3318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Переместить со сплошной заливкой">
            <a:extLst>
              <a:ext uri="{FF2B5EF4-FFF2-40B4-BE49-F238E27FC236}">
                <a16:creationId xmlns=""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lum bright="14000" contrast="18000"/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3221" y="2514600"/>
            <a:ext cx="1143000" cy="92583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8" name="Прямоугольник 27"/>
          <p:cNvSpPr/>
          <p:nvPr/>
        </p:nvSpPr>
        <p:spPr>
          <a:xfrm>
            <a:off x="4038177" y="3074106"/>
            <a:ext cx="3798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Документ со сплошной заливкой">
            <a:extLst>
              <a:ext uri="{FF2B5EF4-FFF2-40B4-BE49-F238E27FC236}">
                <a16:creationId xmlns=""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81604" y="1474470"/>
            <a:ext cx="827556" cy="75438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30" name="Прямоугольник 29"/>
          <p:cNvSpPr/>
          <p:nvPr/>
        </p:nvSpPr>
        <p:spPr>
          <a:xfrm>
            <a:off x="4554362" y="2202018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Целевая аудитория со сплошной заливкой">
            <a:extLst>
              <a:ext uri="{FF2B5EF4-FFF2-40B4-BE49-F238E27FC236}">
                <a16:creationId xmlns=""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1414" y="345724"/>
            <a:ext cx="798941" cy="7989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2" name="Прямоугольник 31"/>
          <p:cNvSpPr/>
          <p:nvPr/>
        </p:nvSpPr>
        <p:spPr>
          <a:xfrm>
            <a:off x="5805793" y="1139944"/>
            <a:ext cx="2896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стейкхолдеров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5076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НВЕСТИЦИОННЫЙ 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0083" y="6553473"/>
            <a:ext cx="727623" cy="304527"/>
          </a:xfrm>
          <a:prstGeom prst="rect">
            <a:avLst/>
          </a:prstGeo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508001" y="1956987"/>
            <a:ext cx="9255402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/>
                <a:cs typeface="Arial"/>
              </a:rPr>
              <a:t>Производство бумаги и картона </a:t>
            </a:r>
            <a:endParaRPr lang="x-none" smtClean="0">
              <a:latin typeface="Arial"/>
              <a:cs typeface="Arial"/>
            </a:endParaRPr>
          </a:p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ВЕДУЩИЕ ПРЕДПРИЯТИЯ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предприятия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86752906"/>
              </p:ext>
            </p:extLst>
          </p:nvPr>
        </p:nvGraphicFramePr>
        <p:xfrm>
          <a:off x="284368" y="865730"/>
          <a:ext cx="9453397" cy="557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856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905230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239031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</a:tblGrid>
              <a:tr h="1012716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11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</a:t>
                      </a:r>
                      <a:r>
                        <a:rPr lang="ru-RU" sz="11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СОТРУДНИКОВ</a:t>
                      </a:r>
                      <a:endParaRPr lang="x-none" sz="11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2815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Пивзавод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Марксовский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пива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38025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«Маслодел» 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молочной продукции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03445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«Хлеб Поволжья»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>
                          <a:latin typeface="Arial" pitchFamily="34" charset="0"/>
                          <a:cs typeface="Arial" pitchFamily="34" charset="0"/>
                        </a:rPr>
                        <a:t>Производство </a:t>
                      </a: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хлеба и хлебобулочных</a:t>
                      </a:r>
                      <a:r>
                        <a:rPr lang="ru-RU" sz="1000" b="0" i="0" baseline="0" dirty="0" smtClean="0">
                          <a:latin typeface="Arial" pitchFamily="34" charset="0"/>
                          <a:cs typeface="Arial" pitchFamily="34" charset="0"/>
                        </a:rPr>
                        <a:t> изделий недлительного хранения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380390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«НПФ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Моссар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прочих</a:t>
                      </a:r>
                      <a:r>
                        <a:rPr lang="ru-RU" sz="1000" b="0" i="0" baseline="0" dirty="0" smtClean="0">
                          <a:latin typeface="Arial" pitchFamily="34" charset="0"/>
                          <a:cs typeface="Arial" pitchFamily="34" charset="0"/>
                        </a:rPr>
                        <a:t> приборов, датчиков, аппаратуры и инструментов для измерения, контроля и испытаний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391916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«Товарное хозяйство»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 рафинированных растительных масел и их фракций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482407"/>
                  </a:ext>
                </a:extLst>
              </a:tr>
              <a:tr h="3803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«Волжский Дизельный Альянс»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Производство</a:t>
                      </a:r>
                      <a:r>
                        <a:rPr lang="ru-RU" sz="1000" b="0" i="0" baseline="0" dirty="0" smtClean="0">
                          <a:latin typeface="Arial" pitchFamily="34" charset="0"/>
                          <a:cs typeface="Arial" pitchFamily="34" charset="0"/>
                        </a:rPr>
                        <a:t> рабочих насосов и компрессоров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459432"/>
                  </a:ext>
                </a:extLst>
              </a:tr>
              <a:tr h="403445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«ПЗ «Мелиоратор»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Разведение молочного крупного рогатого скота, производство сырого молока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0183076"/>
                  </a:ext>
                </a:extLst>
              </a:tr>
              <a:tr h="42649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«ПЗ «Трудовой»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Разведение молочного крупного</a:t>
                      </a:r>
                      <a:r>
                        <a:rPr lang="ru-RU" sz="1000" b="0" i="0" baseline="0" dirty="0" smtClean="0">
                          <a:latin typeface="Arial" pitchFamily="34" charset="0"/>
                          <a:cs typeface="Arial" pitchFamily="34" charset="0"/>
                        </a:rPr>
                        <a:t> рогатого скота, производство сырого молока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085752"/>
                  </a:ext>
                </a:extLst>
              </a:tr>
              <a:tr h="354907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«Наше дело»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itchFamily="34" charset="0"/>
                          <a:cs typeface="Arial" pitchFamily="34" charset="0"/>
                        </a:rPr>
                        <a:t>Выращивание зерновых культур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17413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 «Заря 2024»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Выращивание зерновых (кроме риса), зернобобовых культур и семян масличных культур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3339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КФХ «АНТО»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Выращивание зерновых культур</a:t>
                      </a:r>
                      <a:endParaRPr lang="x-none" sz="10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 МУНИЦИПАЛЬНОГО РАЙОНА 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182976" y="901748"/>
            <a:ext cx="2424162" cy="820174"/>
          </a:xfrm>
          <a:prstGeom prst="roundRect">
            <a:avLst>
              <a:gd name="adj" fmla="val 29072"/>
            </a:avLst>
          </a:pr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ЭКОНОМИКИ РАЙОНА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5446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экономики 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247006" y="996751"/>
            <a:ext cx="2294313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600697" y="984876"/>
            <a:ext cx="2241138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4920343" y="941982"/>
            <a:ext cx="219599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205810" y="1864425"/>
            <a:ext cx="2323633" cy="1131520"/>
          </a:xfrm>
          <a:prstGeom prst="roundRect">
            <a:avLst>
              <a:gd name="adj" fmla="val 248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СЕЛЬСКОЕ ХОЗЯЙСТВО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610208" y="1805049"/>
            <a:ext cx="2195998" cy="1199408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612571" y="3034160"/>
            <a:ext cx="2241136" cy="100345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предпочтение товарам отечественного производства  </a:t>
            </a:r>
          </a:p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концепции устойчивого развития</a:t>
            </a:r>
            <a:endParaRPr lang="x-none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622085" y="4067755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2610209" y="5053845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жилищных и культурно-бытовых условий для населения 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4883978" y="1816926"/>
            <a:ext cx="2195998" cy="109253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4919604" y="2945081"/>
            <a:ext cx="2195998" cy="106877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здание высокотехнологичного и конкурентного продукта </a:t>
            </a:r>
          </a:p>
          <a:p>
            <a:pPr algn="just"/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 ответственной организации </a:t>
            </a:r>
          </a:p>
          <a:p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4860227" y="4044004"/>
            <a:ext cx="2253092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02194ADC-533C-CC03-C944-087B4BB49763}"/>
              </a:ext>
            </a:extLst>
          </p:cNvPr>
          <p:cNvSpPr/>
          <p:nvPr/>
        </p:nvSpPr>
        <p:spPr>
          <a:xfrm>
            <a:off x="4883977" y="5053845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just"/>
            <a:r>
              <a:rPr lang="ru-RU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 комфорта  и безопасности среды жизнедеятельности </a:t>
            </a: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145872" y="1757548"/>
            <a:ext cx="2532518" cy="1235033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 algn="just">
              <a:buClr>
                <a:srgbClr val="4756A0"/>
              </a:buClr>
              <a:buFont typeface="Arial" pitchFamily="34" charset="0"/>
              <a:buChar char="•"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доходов</a:t>
            </a:r>
          </a:p>
          <a:p>
            <a:pPr marL="171450" indent="-171450" algn="just">
              <a:buClr>
                <a:srgbClr val="4756A0"/>
              </a:buClr>
              <a:buFont typeface="Arial" pitchFamily="34" charset="0"/>
              <a:buChar char="•"/>
            </a:pP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 algn="just">
              <a:buClr>
                <a:srgbClr val="4756A0"/>
              </a:buClr>
              <a:buFont typeface="Arial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4756A0"/>
              </a:buClr>
              <a:buFont typeface="Arial" pitchFamily="34" charset="0"/>
              <a:buChar char="•"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139987" y="3069788"/>
            <a:ext cx="2538403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имиджа  отечественных производителей </a:t>
            </a:r>
          </a:p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спроса на их продукцию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145872" y="4037610"/>
            <a:ext cx="2568144" cy="926275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151320" y="5042264"/>
            <a:ext cx="2565070" cy="112815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рынка земельных участков</a:t>
            </a:r>
          </a:p>
          <a:p>
            <a:pPr marL="171450" indent="-171450" algn="just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в жилищное строительство неиспользуемых земель, находящихся в муниципальной и государственной собственности  </a:t>
            </a:r>
            <a:endParaRPr kumimoji="0" lang="ru-RU" sz="1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241437" y="3058765"/>
            <a:ext cx="2311758" cy="936000"/>
          </a:xfrm>
          <a:prstGeom prst="roundRect">
            <a:avLst>
              <a:gd name="adj" fmla="val 248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229560" y="4031272"/>
            <a:ext cx="2335509" cy="936000"/>
          </a:xfrm>
          <a:prstGeom prst="roundRect">
            <a:avLst>
              <a:gd name="adj" fmla="val 248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9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217686" y="5018219"/>
            <a:ext cx="2347384" cy="936000"/>
          </a:xfrm>
          <a:prstGeom prst="roundRect">
            <a:avLst>
              <a:gd name="adj" fmla="val 248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kumimoji="0" lang="x-non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39000" contrast="7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3883" y="2470068"/>
            <a:ext cx="422387" cy="392257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77000" contrast="-58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385" y="3538847"/>
            <a:ext cx="363010" cy="390985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-40000"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9509" y="4544903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lum bright="-21000" contrast="-67000"/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5757" y="551997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76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" y="43936"/>
            <a:ext cx="18472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7" tIns="45719" rIns="91437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6" name="Picture 2" descr="C:\Users\аврамиди-мв\Desktop\3.jpeg"/>
          <p:cNvPicPr>
            <a:picLocks noChangeAspect="1" noChangeArrowheads="1"/>
          </p:cNvPicPr>
          <p:nvPr/>
        </p:nvPicPr>
        <p:blipFill>
          <a:blip r:embed="rId3" cstate="print">
            <a:lum bright="14000" contrast="28000"/>
          </a:blip>
          <a:srcRect/>
          <a:stretch>
            <a:fillRect/>
          </a:stretch>
        </p:blipFill>
        <p:spPr bwMode="auto">
          <a:xfrm>
            <a:off x="124571" y="3359902"/>
            <a:ext cx="2963227" cy="234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" descr="C:\Users\аврамиди-мв\Downloads\IMG_2815.jpg"/>
          <p:cNvPicPr>
            <a:picLocks noChangeAspect="1" noChangeArrowheads="1"/>
          </p:cNvPicPr>
          <p:nvPr/>
        </p:nvPicPr>
        <p:blipFill>
          <a:blip r:embed="rId4" cstate="print">
            <a:lum contrast="21000"/>
          </a:blip>
          <a:srcRect l="31793" t="39011"/>
          <a:stretch>
            <a:fillRect/>
          </a:stretch>
        </p:blipFill>
        <p:spPr bwMode="auto">
          <a:xfrm>
            <a:off x="3156375" y="3359902"/>
            <a:ext cx="3378555" cy="234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угольник 58"/>
          <p:cNvSpPr/>
          <p:nvPr/>
        </p:nvSpPr>
        <p:spPr>
          <a:xfrm>
            <a:off x="236415" y="5821976"/>
            <a:ext cx="2694937" cy="720013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Закладка яблоневого сада,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ООО «Яблоневый сад»,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25,0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38809" y="5784399"/>
            <a:ext cx="2270252" cy="720013"/>
          </a:xfrm>
          <a:prstGeom prst="rect">
            <a:avLst/>
          </a:prstGeom>
        </p:spPr>
        <p:txBody>
          <a:bodyPr wrap="non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Развитие садоводства,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ИП Проскурин В.В.,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20,0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513534" y="5752879"/>
            <a:ext cx="3392466" cy="1150901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Организация рыбоводного хозяйства замкнутого цикла для выращивания форели, ООО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Салмон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»,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127,9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9" name="Схема 98"/>
          <p:cNvGraphicFramePr/>
          <p:nvPr/>
        </p:nvGraphicFramePr>
        <p:xfrm>
          <a:off x="-1" y="1023498"/>
          <a:ext cx="9906001" cy="1893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00" name="Прямая соединительная линия 99"/>
          <p:cNvCxnSpPr/>
          <p:nvPr/>
        </p:nvCxnSpPr>
        <p:spPr>
          <a:xfrm>
            <a:off x="0" y="3290804"/>
            <a:ext cx="9906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t="25926" r="3878"/>
          <a:stretch>
            <a:fillRect/>
          </a:stretch>
        </p:blipFill>
        <p:spPr bwMode="auto">
          <a:xfrm>
            <a:off x="6581192" y="3359902"/>
            <a:ext cx="3268664" cy="23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539334" y="475021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526808" y="151102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pic>
        <p:nvPicPr>
          <p:cNvPr id="1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4469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" y="43936"/>
            <a:ext cx="18472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7" tIns="45719" rIns="91437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4503844" y="3359902"/>
            <a:ext cx="1744939" cy="261608"/>
          </a:xfrm>
          <a:prstGeom prst="rect">
            <a:avLst/>
          </a:prstGeom>
          <a:noFill/>
        </p:spPr>
        <p:txBody>
          <a:bodyPr wrap="square" lIns="91437" tIns="45719" rIns="91437" bIns="45719" rtlCol="0">
            <a:spAutoFit/>
          </a:bodyPr>
          <a:lstStyle/>
          <a:p>
            <a:pPr algn="ctr">
              <a:tabLst>
                <a:tab pos="0" algn="l"/>
              </a:tabLst>
            </a:pPr>
            <a:endParaRPr lang="ru-RU" sz="1100" i="1" spc="-1" dirty="0" smtClean="0"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93" name="Picture 3" descr="\\192.168.0.123\экономика\ИНВЕСТИЦИИ\2024 год\фото по инвестпроектам\IMG_1853.jpe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180716" y="803268"/>
            <a:ext cx="2651074" cy="1880131"/>
          </a:xfrm>
          <a:prstGeom prst="rect">
            <a:avLst/>
          </a:prstGeom>
          <a:noFill/>
        </p:spPr>
      </p:pic>
      <p:pic>
        <p:nvPicPr>
          <p:cNvPr id="43" name="Picture 2" descr="C:\Users\аврамиди-мв\Desktop\Глэмпинг\IMG_3489.jpeg"/>
          <p:cNvPicPr>
            <a:picLocks noChangeAspect="1" noChangeArrowheads="1"/>
          </p:cNvPicPr>
          <p:nvPr/>
        </p:nvPicPr>
        <p:blipFill>
          <a:blip r:embed="rId4" cstate="print">
            <a:lum contrast="29000"/>
          </a:blip>
          <a:stretch>
            <a:fillRect/>
          </a:stretch>
        </p:blipFill>
        <p:spPr bwMode="auto">
          <a:xfrm>
            <a:off x="3268664" y="803267"/>
            <a:ext cx="3480961" cy="1886517"/>
          </a:xfrm>
          <a:prstGeom prst="rect">
            <a:avLst/>
          </a:prstGeom>
          <a:noFill/>
        </p:spPr>
      </p:pic>
      <p:pic>
        <p:nvPicPr>
          <p:cNvPr id="47" name="Picture 1" descr="C:\Users\аврамиди-мв\Downloads\PHOTO-2024-07-02-16-11-31.jpg"/>
          <p:cNvPicPr>
            <a:picLocks noChangeAspect="1" noChangeArrowheads="1"/>
          </p:cNvPicPr>
          <p:nvPr/>
        </p:nvPicPr>
        <p:blipFill>
          <a:blip r:embed="rId5" cstate="print">
            <a:lum bright="-12000" contrast="33000"/>
          </a:blip>
          <a:stretch>
            <a:fillRect/>
          </a:stretch>
        </p:blipFill>
        <p:spPr bwMode="auto">
          <a:xfrm>
            <a:off x="7142637" y="803268"/>
            <a:ext cx="2694937" cy="1869478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-388551" y="2693972"/>
            <a:ext cx="4033625" cy="935457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Реконструкция здания бывшей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женской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гимназии под бутик-отель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Марксштадт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», Кузнецов А.Ю.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35,0 млн. 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093928" y="2668919"/>
            <a:ext cx="3928013" cy="935457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глэмпинга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ИлгаВолга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», </a:t>
            </a:r>
          </a:p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Живайкина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Т.В.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82,0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716173" y="2706497"/>
            <a:ext cx="1803608" cy="720013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Швейный цех,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Чубук А.Н.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107,0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0" y="3705393"/>
            <a:ext cx="9906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0" y="5707099"/>
            <a:ext cx="2956142" cy="1150901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Строительство животноводческого комплекса на 600 голов, состоящего из 2-х этапов, АО ПЗ «Мелиоратор»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358,1 млн.руб. </a:t>
            </a:r>
          </a:p>
        </p:txBody>
      </p:sp>
      <p:pic>
        <p:nvPicPr>
          <p:cNvPr id="60" name="Picture 3" descr="\\192.168.0.123\экономика\ИНВЕСТИЦИИ\2024 год\фото по инвестпроектам\IMG_1853.jpeg"/>
          <p:cNvPicPr>
            <a:picLocks noChangeAspect="1" noChangeArrowheads="1"/>
          </p:cNvPicPr>
          <p:nvPr/>
        </p:nvPicPr>
        <p:blipFill>
          <a:blip r:embed="rId6" cstate="print">
            <a:lum bright="9000" contrast="24000"/>
          </a:blip>
          <a:stretch>
            <a:fillRect/>
          </a:stretch>
        </p:blipFill>
        <p:spPr bwMode="auto">
          <a:xfrm>
            <a:off x="236860" y="3774490"/>
            <a:ext cx="2470359" cy="1937377"/>
          </a:xfrm>
          <a:prstGeom prst="rect">
            <a:avLst/>
          </a:prstGeom>
          <a:noFill/>
        </p:spPr>
      </p:pic>
      <p:pic>
        <p:nvPicPr>
          <p:cNvPr id="61" name="Picture 6" descr="C:\Users\аврамиди-мв\Desktop\PHOTO-2024-02-08-12-55-31.jpeg"/>
          <p:cNvPicPr>
            <a:picLocks noChangeAspect="1" noChangeArrowheads="1"/>
          </p:cNvPicPr>
          <p:nvPr/>
        </p:nvPicPr>
        <p:blipFill>
          <a:blip r:embed="rId7" cstate="print">
            <a:lum contrast="26000"/>
          </a:blip>
          <a:srcRect r="8246"/>
          <a:stretch>
            <a:fillRect/>
          </a:stretch>
        </p:blipFill>
        <p:spPr bwMode="auto">
          <a:xfrm>
            <a:off x="3212519" y="3774491"/>
            <a:ext cx="3368672" cy="1934751"/>
          </a:xfrm>
          <a:prstGeom prst="rect">
            <a:avLst/>
          </a:prstGeom>
          <a:noFill/>
        </p:spPr>
      </p:pic>
      <p:sp>
        <p:nvSpPr>
          <p:cNvPr id="63" name="Прямоугольник 62"/>
          <p:cNvSpPr/>
          <p:nvPr/>
        </p:nvSpPr>
        <p:spPr>
          <a:xfrm>
            <a:off x="3106454" y="5707099"/>
            <a:ext cx="3732757" cy="1150901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Комплекс зданий и сооружений, в том числе роботизированного склада напольного хранения зерна,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ООО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Агро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Л.Т.Д.»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150,0 млн.руб.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805770" y="5709242"/>
            <a:ext cx="3100231" cy="1150901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Строительство животноводческого комплекса молочного направления на 1200 коров, АО «ПЗ «Трудовой»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1236,2 млн.руб.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AutoShape 2" descr="-5206357544191252144_121.jpg"/>
          <p:cNvSpPr>
            <a:spLocks noChangeAspect="1" noChangeArrowheads="1"/>
          </p:cNvSpPr>
          <p:nvPr/>
        </p:nvSpPr>
        <p:spPr bwMode="auto">
          <a:xfrm>
            <a:off x="114628" y="-130999"/>
            <a:ext cx="224578" cy="276394"/>
          </a:xfrm>
          <a:prstGeom prst="rect">
            <a:avLst/>
          </a:prstGeom>
          <a:noFill/>
        </p:spPr>
        <p:txBody>
          <a:bodyPr vert="horz" wrap="square" lIns="72969" tIns="36485" rIns="72969" bIns="364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/>
          <a:srcRect l="5740" t="23920" b="4319"/>
          <a:stretch>
            <a:fillRect/>
          </a:stretch>
        </p:blipFill>
        <p:spPr bwMode="auto">
          <a:xfrm>
            <a:off x="6861914" y="3774491"/>
            <a:ext cx="2987942" cy="193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414075" y="213732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464178" y="48754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6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ПРОМЫШЛЕННАЯ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СФЕРА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инвестирования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89119"/>
            <a:ext cx="219599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аправления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инвестирования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  <a:p>
            <a:pPr lvl="0" algn="ctr"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инвестирования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инвестирования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63556" y="2276286"/>
            <a:ext cx="2206977" cy="427126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5" y="2269714"/>
            <a:ext cx="2251651" cy="425526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20726" y="2269714"/>
            <a:ext cx="2306030" cy="4255264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2732" y="2227948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2" y="2274322"/>
            <a:ext cx="2241797" cy="428452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=""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575" y="2273103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=""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4897" y="2273103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4328" y="2318259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723800" y="2562282"/>
            <a:ext cx="2064556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новых туристических маршрутов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0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эко-туризма</a:t>
            </a: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глэмпинги</a:t>
            </a: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, кемпинги)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и сельского туризма</a:t>
            </a:r>
            <a:endParaRPr lang="en-US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0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ресторанно-гостиничного</a:t>
            </a: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комплекса          на берегу Волги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маршрутов речного  транспорта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базы отдыха семейного формата  ( с примыканием к воде)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спортивного туризма (спортивное ориентирование)</a:t>
            </a: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335824" y="2595295"/>
            <a:ext cx="2126132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Модернизация первичного звена здравоохранения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детских /спортивных площадок</a:t>
            </a: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Комплексная  жилая застройка  (жилые комплексы)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 общественных территорий, парков, скверов </a:t>
            </a:r>
            <a:r>
              <a:rPr lang="ru-RU" sz="1000" i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(установка дополнительных лавочек, озеленение территорий, организация освещения, установление архитектурных форм и </a:t>
            </a:r>
            <a:r>
              <a:rPr lang="ru-RU" sz="1000" i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арт-объектов</a:t>
            </a:r>
            <a:r>
              <a:rPr lang="ru-RU" sz="1000" i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i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 медицинского многопрофильного центра  со СПА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образовательно</a:t>
            </a: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– развлекательного центра</a:t>
            </a:r>
          </a:p>
          <a:p>
            <a:pPr marL="228600" indent="-228600">
              <a:buClr>
                <a:srgbClr val="4756A0"/>
              </a:buClr>
            </a:pPr>
            <a:endParaRPr lang="ru-RU" sz="10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3111399" y="2973876"/>
            <a:ext cx="19003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2942066" y="2423416"/>
            <a:ext cx="2126646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птицеводства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элеваторов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тепличных комплексов по выращиванию овощных культур,  в.т.ч рассады овощной, ягод, цветов и т.д.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садоводства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0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аквакультуры</a:t>
            </a: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питомника для выращивания насаждений  с целью благоустройства города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7599247" y="2595295"/>
            <a:ext cx="2052753" cy="330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Швейное производство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и другой спец.техники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Переработка рыбы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комбикормов для животных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мясоперерабатывающих и молокоперерабатывающих высокотехнологичных производств</a:t>
            </a: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Clr>
                <a:srgbClr val="4756A0"/>
              </a:buClr>
              <a:buFont typeface="+mj-lt"/>
              <a:buAutoNum type="arabicPeriod"/>
            </a:pP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395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588145" y="5102511"/>
            <a:ext cx="5052634" cy="989530"/>
          </a:xfrm>
          <a:prstGeom prst="roundRect">
            <a:avLst>
              <a:gd name="adj" fmla="val 42003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3999" rtlCol="0" anchor="ctr"/>
          <a:lstStyle/>
          <a:p>
            <a:pPr lvl="0" algn="just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площадках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можно на Инвестиционном портале </a:t>
            </a:r>
            <a:r>
              <a:rPr kumimoji="0" lang="ru-RU" sz="1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Марксовского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района: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https://marxinvest.ru/proekty-i-ploshhadki/investicionnye-ploshhadki.html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57566" y="1355249"/>
            <a:ext cx="5045169" cy="1121734"/>
          </a:xfrm>
          <a:prstGeom prst="roundRect">
            <a:avLst>
              <a:gd name="adj" fmla="val 22570"/>
            </a:avLst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505920" y="2615878"/>
            <a:ext cx="5122983" cy="2382535"/>
          </a:xfrm>
          <a:prstGeom prst="roundRect">
            <a:avLst>
              <a:gd name="adj" fmla="val 12524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977381" y="3553875"/>
            <a:ext cx="18703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Газоснабжение (куб.м/час)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972869" y="4052437"/>
            <a:ext cx="19923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38,76 руб.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водоснабжение(  куб)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692455" y="3593022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41,93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канализация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692454" y="401132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10,07 руб.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688559" y="4494922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2702,93 руб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661329" y="1761765"/>
            <a:ext cx="4244671" cy="3505200"/>
            <a:chOff x="594684" y="3193142"/>
            <a:chExt cx="6213081" cy="4244590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684" y="3193142"/>
              <a:ext cx="6213081" cy="424459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" name="object 71"/>
            <p:cNvSpPr txBox="1"/>
            <p:nvPr/>
          </p:nvSpPr>
          <p:spPr>
            <a:xfrm>
              <a:off x="744037" y="4674390"/>
              <a:ext cx="2983127" cy="418174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2133" b="1" spc="3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  <a:cs typeface="Arial"/>
                </a:rPr>
                <a:t>САРАТОВ</a:t>
              </a:r>
            </a:p>
          </p:txBody>
        </p:sp>
        <p:sp>
          <p:nvSpPr>
            <p:cNvPr id="80" name="object 71"/>
            <p:cNvSpPr txBox="1"/>
            <p:nvPr/>
          </p:nvSpPr>
          <p:spPr>
            <a:xfrm>
              <a:off x="4276591" y="4228960"/>
              <a:ext cx="1993503" cy="418174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ru-RU" sz="2133" b="1" spc="3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  <a:cs typeface="Arial"/>
                </a:rPr>
                <a:t>МАРКС</a:t>
              </a:r>
              <a:endParaRPr sz="2133" b="1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endParaRPr>
            </a:p>
          </p:txBody>
        </p:sp>
      </p:grpSp>
      <p:pic>
        <p:nvPicPr>
          <p:cNvPr id="86" name="Рисунок 8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49516" y="2623957"/>
            <a:ext cx="887413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67210" y="4453897"/>
            <a:ext cx="2508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41,93 руб.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очистные сооружения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0" y="752026"/>
            <a:ext cx="9390579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TextBox 74"/>
          <p:cNvSpPr txBox="1"/>
          <p:nvPr/>
        </p:nvSpPr>
        <p:spPr>
          <a:xfrm>
            <a:off x="1" y="4316789"/>
            <a:ext cx="2447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257667 кв.м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населенных пунктов»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Вид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разрешенного использования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«Для с/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производства»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. Форма 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- муниципальная   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5. Форма сделки - аренда</a:t>
            </a:r>
          </a:p>
          <a:p>
            <a:pPr algn="just"/>
            <a:r>
              <a:rPr lang="ru-RU" sz="900" b="1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900" dirty="0" smtClean="0">
              <a:solidFill>
                <a:srgbClr val="18529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Электроснабжению 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Газоснабжению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Водоснабжению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rgbClr val="18529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  <a:endParaRPr lang="ru-RU" sz="900" dirty="0"/>
          </a:p>
        </p:txBody>
      </p:sp>
      <p:sp>
        <p:nvSpPr>
          <p:cNvPr id="77" name="TextBox 76"/>
          <p:cNvSpPr txBox="1"/>
          <p:nvPr/>
        </p:nvSpPr>
        <p:spPr>
          <a:xfrm>
            <a:off x="4998084" y="1295268"/>
            <a:ext cx="2145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1510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кв.м.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"Производство Земли особо охраняемых территорий и объектов"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«Для размещения лыжной базы»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муниципальная   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подключения к :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. Электроснабжению (КТП)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 (ГРП)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Отоплению (котельной)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Водоснабжению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</a:p>
          <a:p>
            <a:pPr marL="228600" indent="-228600" algn="just"/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49936" y="4426565"/>
            <a:ext cx="23033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29026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кв.м.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Категория земли - «Земли сельскохозяйственного назначения»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Вид разрешенного использования –«Для с/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производства»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- муниципальная   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 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Электроснабжению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   </a:t>
            </a:r>
          </a:p>
          <a:p>
            <a:endParaRPr lang="ru-RU" sz="800" dirty="0" smtClean="0">
              <a:solidFill>
                <a:srgbClr val="18529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55348" y="770529"/>
            <a:ext cx="40527" cy="59636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7525" y="3933811"/>
            <a:ext cx="98284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1303139"/>
            <a:ext cx="234563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155,865 кв.м.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«Производство»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-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«Для размещения производственных корпусов»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Форма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частная   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 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1.Электроснабжение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Газоснабжение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Водоснабжение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Канализация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Котельные установки</a:t>
            </a:r>
          </a:p>
          <a:p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Наличие зданий и сооружений: АБК, корпус № 6, цех №1, цех № 11, цех №12, литейный цех, гаражи, столовая, сто, пост охраны, пожарное ДЭПО,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газораспр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сети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0" y="775063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5090557" y="772399"/>
            <a:ext cx="433943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053" y="744025"/>
            <a:ext cx="449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ООО «Волжский Дизельный Альянс»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64:44:010110:614, 64:44:010110:686, 64:44:010110:685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область, г. Маркс, ул. 4-я Линия д. 2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0" y="13239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295525" y="1421027"/>
            <a:ext cx="2714625" cy="219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Box 90"/>
          <p:cNvSpPr txBox="1"/>
          <p:nvPr/>
        </p:nvSpPr>
        <p:spPr>
          <a:xfrm>
            <a:off x="5524253" y="715450"/>
            <a:ext cx="4381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Оздоровительный комплекс «Орленок»</a:t>
            </a:r>
          </a:p>
          <a:p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64:20:014801:344 (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муниципальный район, городское поселение город Маркс, г. Маркс, ДСОЛКД Орленок,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/у 1) 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62800" y="1396314"/>
            <a:ext cx="2628900" cy="187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Скругленный прямоугольник 91"/>
          <p:cNvSpPr/>
          <p:nvPr/>
        </p:nvSpPr>
        <p:spPr>
          <a:xfrm>
            <a:off x="0" y="3994513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1098" y="3629025"/>
            <a:ext cx="491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Доп. информация: площадка расположена в непосредственной близости от р. Волга (500 м.), экологически чистая лесная зона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7428" y="3944425"/>
            <a:ext cx="455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64:20:013202:475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область,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район, с. Сосновка, ул. Ленина, д. 22/2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31" name="Рисунок 3"/>
          <p:cNvPicPr>
            <a:picLocks noChangeAspect="1" noChangeArrowheads="1"/>
          </p:cNvPicPr>
          <p:nvPr/>
        </p:nvPicPr>
        <p:blipFill>
          <a:blip r:embed="rId5">
            <a:lum bright="8000" contrast="36000"/>
          </a:blip>
          <a:stretch>
            <a:fillRect/>
          </a:stretch>
        </p:blipFill>
        <p:spPr bwMode="auto">
          <a:xfrm>
            <a:off x="2360141" y="4403834"/>
            <a:ext cx="2669059" cy="186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Скругленный прямоугольник 99"/>
          <p:cNvSpPr/>
          <p:nvPr/>
        </p:nvSpPr>
        <p:spPr>
          <a:xfrm>
            <a:off x="5086350" y="3984988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577708" y="3953950"/>
            <a:ext cx="4171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64:20:030101:438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область,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Осиновское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МО, примерно в 1,1 км. по направлению на северо-запад от с.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Бородаевка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32" name="Рисунок 2"/>
          <p:cNvPicPr>
            <a:picLocks noChangeAspect="1" noChangeArrowheads="1"/>
          </p:cNvPicPr>
          <p:nvPr/>
        </p:nvPicPr>
        <p:blipFill>
          <a:blip r:embed="rId6"/>
          <a:srcRect l="41188" t="28755" r="34129" b="28294"/>
          <a:stretch>
            <a:fillRect/>
          </a:stretch>
        </p:blipFill>
        <p:spPr bwMode="auto">
          <a:xfrm>
            <a:off x="7352270" y="4533899"/>
            <a:ext cx="2391805" cy="194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119743" y="660671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111891" y="3248025"/>
            <a:ext cx="2962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dirty="0" smtClean="0">
                <a:latin typeface="Arial" pitchFamily="34" charset="0"/>
                <a:cs typeface="Arial" pitchFamily="34" charset="0"/>
                <a:hlinkClick r:id="rId7"/>
              </a:rPr>
              <a:t>https://www.youtube.com/watch?v=neqPwOZwxR8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1878" y="6259239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b="1" dirty="0" smtClean="0">
                <a:latin typeface="Arial" pitchFamily="34" charset="0"/>
                <a:cs typeface="Arial" pitchFamily="34" charset="0"/>
                <a:hlinkClick r:id="rId8"/>
              </a:rPr>
              <a:t>https://youtu.be/1didQzsom3Q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0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0" y="752026"/>
            <a:ext cx="9390579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083810" y="1323975"/>
            <a:ext cx="214566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14500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кв.м.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населенных пунктов»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«Птицеводство»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муниципальная   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подключения к :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. Электроснабжению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Отоплению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Водоснабжению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</a:p>
          <a:p>
            <a:pPr marL="228600" indent="-228600" algn="just"/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55348" y="770529"/>
            <a:ext cx="40527" cy="59636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-180975" y="3686162"/>
            <a:ext cx="10086975" cy="95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-1" y="1217414"/>
            <a:ext cx="2447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8139,2 кв.м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населенных пунктов»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-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Среднеэтажная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жилая застройка "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Форма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муниципальная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Электроснабжению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0" y="775063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5090557" y="772399"/>
            <a:ext cx="433943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053" y="744025"/>
            <a:ext cx="4496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Среднеэтажная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жилая застройка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64:44:090101:782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обл.,  г. Маркс, ул. Мамина, д.12А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0" y="13239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5524254" y="705925"/>
            <a:ext cx="421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Организация птицеводства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64:20:012701 (Саратовская область,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район, с.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Звонаревка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ул. 2-ая Садовая, д.12/2) 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0" y="3737338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5086350" y="3737338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119743" y="660671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308" name="Рисунок 7"/>
          <p:cNvPicPr>
            <a:picLocks noChangeAspect="1" noChangeArrowheads="1"/>
          </p:cNvPicPr>
          <p:nvPr/>
        </p:nvPicPr>
        <p:blipFill>
          <a:blip r:embed="rId3">
            <a:lum bright="25000" contrast="39000"/>
          </a:blip>
          <a:srcRect/>
          <a:stretch>
            <a:fillRect/>
          </a:stretch>
        </p:blipFill>
        <p:spPr bwMode="auto">
          <a:xfrm>
            <a:off x="7210424" y="1428750"/>
            <a:ext cx="25431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590928" y="3696775"/>
            <a:ext cx="4315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охоты и рыбалки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64:20:050201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область, 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район, село Красная  Поляна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30886" y="4197965"/>
            <a:ext cx="23033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20000 кв.м.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Категория земли - «Земли с/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назначения»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Вид разрешенного использования –«Для охоты и рыбалки»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- муниципальная   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 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Электроснабжению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   </a:t>
            </a:r>
          </a:p>
          <a:p>
            <a:endParaRPr lang="ru-RU" sz="800" dirty="0" smtClean="0">
              <a:solidFill>
                <a:srgbClr val="18529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054" y="3715825"/>
            <a:ext cx="45150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Объекты дорожного сервиса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/>
              <a:t>64:44:090101:541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Саратовская обл.,  г. Маркс, ул. Мамина, д.12А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4217789"/>
            <a:ext cx="2447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4891 кв.м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населенных пунктов»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-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" Объекты дорожного сервиса "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Форма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муниципальная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Электроснабжению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6"/>
          <p:cNvPicPr>
            <a:picLocks noChangeAspect="1" noChangeArrowheads="1"/>
          </p:cNvPicPr>
          <p:nvPr/>
        </p:nvPicPr>
        <p:blipFill>
          <a:blip r:embed="rId4">
            <a:lum bright="11000" contrast="-10000"/>
          </a:blip>
          <a:srcRect/>
          <a:stretch>
            <a:fillRect/>
          </a:stretch>
        </p:blipFill>
        <p:spPr bwMode="auto">
          <a:xfrm>
            <a:off x="2419351" y="4219575"/>
            <a:ext cx="2476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Рисунок 1"/>
          <p:cNvPicPr>
            <a:picLocks noChangeAspect="1" noChangeArrowheads="1"/>
          </p:cNvPicPr>
          <p:nvPr/>
        </p:nvPicPr>
        <p:blipFill>
          <a:blip r:embed="rId5">
            <a:lum bright="18000" contrast="30000"/>
          </a:blip>
          <a:srcRect/>
          <a:stretch>
            <a:fillRect/>
          </a:stretch>
        </p:blipFill>
        <p:spPr bwMode="auto">
          <a:xfrm>
            <a:off x="2438400" y="1317497"/>
            <a:ext cx="2562225" cy="207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Рисунок 5"/>
          <p:cNvPicPr>
            <a:picLocks noChangeAspect="1" noChangeArrowheads="1"/>
          </p:cNvPicPr>
          <p:nvPr/>
        </p:nvPicPr>
        <p:blipFill>
          <a:blip r:embed="rId6">
            <a:lum bright="9000" contrast="29000"/>
          </a:blip>
          <a:srcRect/>
          <a:stretch>
            <a:fillRect/>
          </a:stretch>
        </p:blipFill>
        <p:spPr bwMode="auto">
          <a:xfrm>
            <a:off x="7334250" y="4324350"/>
            <a:ext cx="2457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352674" y="6010275"/>
            <a:ext cx="254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 Ссылка на ролик::</a:t>
            </a:r>
            <a:r>
              <a:rPr lang="ru-RU" sz="900" dirty="0" smtClean="0">
                <a:latin typeface="Arial" pitchFamily="34" charset="0"/>
                <a:cs typeface="Arial" pitchFamily="34" charset="0"/>
                <a:hlinkClick r:id="rId7"/>
              </a:rPr>
              <a:t>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  <a:hlinkClick r:id="rId7"/>
              </a:rPr>
              <a:t>https://youtu.be/Yv5iajRKdnU</a:t>
            </a:r>
            <a:r>
              <a:rPr lang="en-US" sz="900" dirty="0" smtClean="0">
                <a:hlinkClick r:id="rId7"/>
              </a:rPr>
              <a:t> 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33047" y="3386341"/>
            <a:ext cx="2962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b="1" dirty="0" smtClean="0">
                <a:latin typeface="Arial" pitchFamily="34" charset="0"/>
                <a:cs typeface="Arial" pitchFamily="34" charset="0"/>
                <a:hlinkClick r:id="rId8"/>
              </a:rPr>
              <a:t>https://youtu.be/-ofigl9MRzA</a:t>
            </a:r>
            <a:r>
              <a:rPr lang="en-US" sz="900" dirty="0" smtClean="0">
                <a:hlinkClick r:id="rId8"/>
              </a:rPr>
              <a:t> 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09998" y="3507210"/>
            <a:ext cx="2962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b="1" dirty="0" smtClean="0">
                <a:latin typeface="Arial" pitchFamily="34" charset="0"/>
                <a:cs typeface="Arial" pitchFamily="34" charset="0"/>
                <a:hlinkClick r:id="rId9"/>
              </a:rPr>
              <a:t>https://youtu.be/suikkOGmFtQ </a:t>
            </a:r>
            <a:r>
              <a:rPr lang="en-US" sz="900" dirty="0" smtClean="0">
                <a:hlinkClick r:id="rId10"/>
              </a:rPr>
              <a:t> 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3351" y="6488668"/>
            <a:ext cx="28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b="1" dirty="0" smtClean="0">
                <a:latin typeface="Arial" pitchFamily="34" charset="0"/>
                <a:cs typeface="Arial" pitchFamily="34" charset="0"/>
                <a:hlinkClick r:id="rId11"/>
              </a:rPr>
              <a:t>https://youtu.be/y2sjGh9Md90</a:t>
            </a:r>
            <a:r>
              <a:rPr lang="en-US" sz="900" dirty="0" smtClean="0">
                <a:hlinkClick r:id="rId11"/>
              </a:rPr>
              <a:t>  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0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0" y="752026"/>
            <a:ext cx="9390579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055235" y="1247775"/>
            <a:ext cx="214566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6 551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кв.м.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населенных пунктов»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«Для размещения базы отдыха»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муниципальная   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подключения к :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. Электроснабжению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Отоплению 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Водоснабжению</a:t>
            </a:r>
          </a:p>
          <a:p>
            <a:pPr marL="228600" indent="-228600"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</a:t>
            </a:r>
          </a:p>
          <a:p>
            <a:pPr marL="228600" indent="-228600" algn="just"/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55348" y="770529"/>
            <a:ext cx="31002" cy="30680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3857612"/>
            <a:ext cx="9906000" cy="190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1179314"/>
            <a:ext cx="24479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5000 кв.м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Категория земли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«Земли населенных пунктов»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Вид разрешенного использования - 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«Для приемки, размещения и хранения строительных материалов»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Форма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частная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имеются: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Электроснабжение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Газоснабжение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Водоснабжение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Канализация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очистным сооружениям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Наличие зданий: производственный склад, котельная, подстанция ГРП, ремонтная мастерская</a:t>
            </a:r>
          </a:p>
          <a:p>
            <a:pPr algn="just"/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0" y="775063"/>
            <a:ext cx="4762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5090557" y="772399"/>
            <a:ext cx="529193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053" y="744025"/>
            <a:ext cx="4496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АО «Алтаец»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64:44:030111:85 (Саратовская область, г. Маркс, ул. 10-я Линия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0" y="13239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5562353" y="744025"/>
            <a:ext cx="42198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База отдыха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64:44:020101:1389 (Саратовская область, г. Маркс, ул. Кирова д. 2А) </a:t>
            </a:r>
            <a:endParaRPr lang="ru-RU" sz="9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2562225" y="3899263"/>
            <a:ext cx="590550" cy="253793"/>
          </a:xfrm>
          <a:prstGeom prst="roundRect">
            <a:avLst/>
          </a:prstGeom>
          <a:noFill/>
          <a:ln w="28575">
            <a:solidFill>
              <a:srgbClr val="185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ru-RU" sz="2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2800" b="1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119743" y="660671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1578" y="3896800"/>
            <a:ext cx="3695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Спортивно-образовательный центр 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Земельный </a:t>
            </a:r>
            <a:r>
              <a:rPr lang="ru-RU" sz="9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участок с кадастровым номером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64:20:011701:1083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 с. Подлесное ул. Комсомольская д. 86 «А»</a:t>
            </a:r>
            <a:endParaRPr lang="ru-RU" sz="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154461" y="4426565"/>
            <a:ext cx="292249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Общая 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площадь участка - 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600 кв.м</a:t>
            </a:r>
            <a:r>
              <a:rPr lang="ru-RU" sz="9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Категория земли - «Земли населенных пунктов»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Вид разрешенного использования – «Спорт (в соответствии с выпиской)»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Форма собственности - муниципальная   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Форма сделки - аренда</a:t>
            </a:r>
          </a:p>
          <a:p>
            <a:pPr algn="just"/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ИНЖЕНЕРНАЯ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возможность подключения к :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Электроснабжению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 Газоснабжению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Водоснабжению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Отоплению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Канализации   </a:t>
            </a:r>
          </a:p>
          <a:p>
            <a:pPr algn="just"/>
            <a:r>
              <a:rPr lang="ru-RU" sz="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Наличие зданий: нежилое здание</a:t>
            </a:r>
          </a:p>
          <a:p>
            <a:endParaRPr lang="ru-RU" sz="800" dirty="0" smtClean="0">
              <a:solidFill>
                <a:srgbClr val="18529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Рисунок 3"/>
          <p:cNvPicPr>
            <a:picLocks noChangeAspect="1" noChangeArrowheads="1"/>
          </p:cNvPicPr>
          <p:nvPr/>
        </p:nvPicPr>
        <p:blipFill>
          <a:blip r:embed="rId3">
            <a:lum bright="27000" contrast="26000"/>
          </a:blip>
          <a:stretch>
            <a:fillRect/>
          </a:stretch>
        </p:blipFill>
        <p:spPr bwMode="auto">
          <a:xfrm>
            <a:off x="2457450" y="1297459"/>
            <a:ext cx="2552700" cy="222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Рисунок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54561" y="1272745"/>
            <a:ext cx="2590801" cy="21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Рисунок 8" descr="\\192.168.0.123\экономика\ИНВЕСТИЦИИ\2022\По видеороликам\Здание бывшего МДОУ с. Подлесное\фото\1611133580_2020-07-29-12-27-16.jpg"/>
          <p:cNvPicPr>
            <a:picLocks noChangeAspect="1" noChangeArrowheads="1"/>
          </p:cNvPicPr>
          <p:nvPr/>
        </p:nvPicPr>
        <p:blipFill>
          <a:blip r:embed="rId5">
            <a:lum contrast="21000"/>
          </a:blip>
          <a:srcRect/>
          <a:stretch>
            <a:fillRect/>
          </a:stretch>
        </p:blipFill>
        <p:spPr bwMode="auto">
          <a:xfrm>
            <a:off x="6419850" y="4419600"/>
            <a:ext cx="29051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104362" y="3445733"/>
            <a:ext cx="2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Ссылка на ролик:: </a:t>
            </a:r>
            <a:r>
              <a:rPr lang="en-US" sz="900" b="1" dirty="0" smtClean="0">
                <a:latin typeface="Arial" pitchFamily="34" charset="0"/>
                <a:cs typeface="Arial" pitchFamily="34" charset="0"/>
                <a:hlinkClick r:id="rId6"/>
              </a:rPr>
              <a:t>https://youtu.be/y2sjGh9Md90</a:t>
            </a:r>
            <a:r>
              <a:rPr lang="en-US" sz="900" dirty="0" smtClean="0">
                <a:hlinkClick r:id="rId6"/>
              </a:rPr>
              <a:t>  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0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592" y="1565776"/>
            <a:ext cx="1583187" cy="4232921"/>
          </a:xfrm>
          <a:custGeom>
            <a:avLst/>
            <a:gdLst/>
            <a:ahLst/>
            <a:cxnLst/>
            <a:rect l="l" t="t" r="r" b="b"/>
            <a:pathLst>
              <a:path w="1647825" h="4265930">
                <a:moveTo>
                  <a:pt x="1647443" y="0"/>
                </a:moveTo>
                <a:lnTo>
                  <a:pt x="0" y="0"/>
                </a:lnTo>
                <a:lnTo>
                  <a:pt x="0" y="4265676"/>
                </a:lnTo>
                <a:lnTo>
                  <a:pt x="1647443" y="4265676"/>
                </a:lnTo>
                <a:lnTo>
                  <a:pt x="1647443" y="0"/>
                </a:lnTo>
                <a:close/>
              </a:path>
            </a:pathLst>
          </a:custGeom>
          <a:solidFill>
            <a:srgbClr val="C2C3C3">
              <a:alpha val="19999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900" dirty="0"/>
          </a:p>
        </p:txBody>
      </p:sp>
      <p:sp>
        <p:nvSpPr>
          <p:cNvPr id="3" name="object 3"/>
          <p:cNvSpPr/>
          <p:nvPr/>
        </p:nvSpPr>
        <p:spPr>
          <a:xfrm>
            <a:off x="7910485" y="861438"/>
            <a:ext cx="1690495" cy="597568"/>
          </a:xfrm>
          <a:custGeom>
            <a:avLst/>
            <a:gdLst/>
            <a:ahLst/>
            <a:cxnLst/>
            <a:rect l="l" t="t" r="r" b="b"/>
            <a:pathLst>
              <a:path w="1649095" h="1200785">
                <a:moveTo>
                  <a:pt x="1648586" y="0"/>
                </a:moveTo>
                <a:lnTo>
                  <a:pt x="0" y="0"/>
                </a:lnTo>
                <a:lnTo>
                  <a:pt x="0" y="1200327"/>
                </a:lnTo>
                <a:lnTo>
                  <a:pt x="1648586" y="1200327"/>
                </a:lnTo>
                <a:lnTo>
                  <a:pt x="1648586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endParaRPr sz="900" dirty="0"/>
          </a:p>
        </p:txBody>
      </p:sp>
      <p:sp>
        <p:nvSpPr>
          <p:cNvPr id="4" name="object 4"/>
          <p:cNvSpPr txBox="1"/>
          <p:nvPr/>
        </p:nvSpPr>
        <p:spPr>
          <a:xfrm>
            <a:off x="8064639" y="1025405"/>
            <a:ext cx="1129425" cy="28284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26111" rIns="0" bIns="0" rtlCol="0">
            <a:spAutoFit/>
          </a:bodyPr>
          <a:lstStyle/>
          <a:p>
            <a:pPr marL="13056" marR="5222" algn="ctr">
              <a:lnSpc>
                <a:spcPts val="1028"/>
              </a:lnSpc>
              <a:spcBef>
                <a:spcPts val="205"/>
              </a:spcBef>
            </a:pPr>
            <a:r>
              <a:rPr lang="ru-RU" sz="900" b="1" spc="-2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Внутренние </a:t>
            </a:r>
            <a:r>
              <a:rPr lang="ru-RU" sz="900" b="1" spc="-2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инвесторы</a:t>
            </a:r>
            <a:endParaRPr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9982" y="864035"/>
            <a:ext cx="1884442" cy="6052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1389" rIns="0" bIns="0" rtlCol="0">
            <a:spAutoFit/>
          </a:bodyPr>
          <a:lstStyle/>
          <a:p>
            <a:pPr marR="461521" algn="just">
              <a:lnSpc>
                <a:spcPts val="1028"/>
              </a:lnSpc>
              <a:tabLst>
                <a:tab pos="1882775" algn="l"/>
              </a:tabLst>
            </a:pPr>
            <a:r>
              <a:rPr lang="ru-RU" sz="9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 Совет </a:t>
            </a:r>
            <a:r>
              <a:rPr lang="ru-RU" sz="9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по инвестициям </a:t>
            </a:r>
            <a:r>
              <a:rPr lang="ru-RU" sz="9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9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при </a:t>
            </a:r>
            <a:r>
              <a:rPr lang="ru-RU" sz="9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главе Марксовского </a:t>
            </a:r>
            <a:r>
              <a:rPr lang="ru-RU" sz="9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 муниципального района</a:t>
            </a:r>
          </a:p>
          <a:p>
            <a:pPr marR="461521" algn="just">
              <a:lnSpc>
                <a:spcPts val="1028"/>
              </a:lnSpc>
            </a:pPr>
            <a:endParaRPr lang="ru-RU" sz="800" b="1" dirty="0" smtClean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7180" y="897037"/>
            <a:ext cx="1646840" cy="655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9223" rIns="0" bIns="0" rtlCol="0">
            <a:spAutoFit/>
          </a:bodyPr>
          <a:lstStyle/>
          <a:p>
            <a:pPr marL="120112" algn="ctr">
              <a:lnSpc>
                <a:spcPts val="1069"/>
              </a:lnSpc>
              <a:spcBef>
                <a:spcPts val="642"/>
              </a:spcBef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Предоставление </a:t>
            </a:r>
            <a:r>
              <a:rPr lang="ru-RU" sz="900" b="1" spc="-1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льгот и преференции субъектам инвестиционной деятельности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53907" y="1708279"/>
            <a:ext cx="170590" cy="392746"/>
          </a:xfrm>
          <a:custGeom>
            <a:avLst/>
            <a:gdLst/>
            <a:ahLst/>
            <a:cxnLst/>
            <a:rect l="l" t="t" r="r" b="b"/>
            <a:pathLst>
              <a:path w="184150" h="325119">
                <a:moveTo>
                  <a:pt x="2412" y="0"/>
                </a:moveTo>
                <a:lnTo>
                  <a:pt x="0" y="1143"/>
                </a:lnTo>
                <a:lnTo>
                  <a:pt x="0" y="324612"/>
                </a:lnTo>
                <a:lnTo>
                  <a:pt x="183895" y="162051"/>
                </a:lnTo>
                <a:lnTo>
                  <a:pt x="183895" y="160274"/>
                </a:lnTo>
                <a:lnTo>
                  <a:pt x="2412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sp>
        <p:nvSpPr>
          <p:cNvPr id="12" name="object 12"/>
          <p:cNvSpPr/>
          <p:nvPr/>
        </p:nvSpPr>
        <p:spPr>
          <a:xfrm>
            <a:off x="3971422" y="1708279"/>
            <a:ext cx="171767" cy="392746"/>
          </a:xfrm>
          <a:custGeom>
            <a:avLst/>
            <a:gdLst/>
            <a:ahLst/>
            <a:cxnLst/>
            <a:rect l="l" t="t" r="r" b="b"/>
            <a:pathLst>
              <a:path w="185420" h="325119">
                <a:moveTo>
                  <a:pt x="2540" y="0"/>
                </a:moveTo>
                <a:lnTo>
                  <a:pt x="0" y="1143"/>
                </a:lnTo>
                <a:lnTo>
                  <a:pt x="0" y="324612"/>
                </a:lnTo>
                <a:lnTo>
                  <a:pt x="185293" y="162051"/>
                </a:lnTo>
                <a:lnTo>
                  <a:pt x="185293" y="160274"/>
                </a:lnTo>
                <a:lnTo>
                  <a:pt x="254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sp>
        <p:nvSpPr>
          <p:cNvPr id="13" name="object 13"/>
          <p:cNvSpPr/>
          <p:nvPr/>
        </p:nvSpPr>
        <p:spPr>
          <a:xfrm>
            <a:off x="5776421" y="1708279"/>
            <a:ext cx="149713" cy="392746"/>
          </a:xfrm>
          <a:custGeom>
            <a:avLst/>
            <a:gdLst/>
            <a:ahLst/>
            <a:cxnLst/>
            <a:rect l="l" t="t" r="r" b="b"/>
            <a:pathLst>
              <a:path w="185420" h="325119">
                <a:moveTo>
                  <a:pt x="2539" y="0"/>
                </a:moveTo>
                <a:lnTo>
                  <a:pt x="0" y="1143"/>
                </a:lnTo>
                <a:lnTo>
                  <a:pt x="0" y="324612"/>
                </a:lnTo>
                <a:lnTo>
                  <a:pt x="185292" y="162051"/>
                </a:lnTo>
                <a:lnTo>
                  <a:pt x="185292" y="160274"/>
                </a:lnTo>
                <a:lnTo>
                  <a:pt x="253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sp>
        <p:nvSpPr>
          <p:cNvPr id="14" name="object 14"/>
          <p:cNvSpPr/>
          <p:nvPr/>
        </p:nvSpPr>
        <p:spPr>
          <a:xfrm>
            <a:off x="7757752" y="1772063"/>
            <a:ext cx="224569" cy="327789"/>
          </a:xfrm>
          <a:custGeom>
            <a:avLst/>
            <a:gdLst/>
            <a:ahLst/>
            <a:cxnLst/>
            <a:rect l="l" t="t" r="r" b="b"/>
            <a:pathLst>
              <a:path w="184150" h="325119">
                <a:moveTo>
                  <a:pt x="2413" y="0"/>
                </a:moveTo>
                <a:lnTo>
                  <a:pt x="0" y="1143"/>
                </a:lnTo>
                <a:lnTo>
                  <a:pt x="0" y="324612"/>
                </a:lnTo>
                <a:lnTo>
                  <a:pt x="183896" y="162051"/>
                </a:lnTo>
                <a:lnTo>
                  <a:pt x="183896" y="160274"/>
                </a:lnTo>
                <a:lnTo>
                  <a:pt x="2413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sp>
        <p:nvSpPr>
          <p:cNvPr id="22" name="object 22"/>
          <p:cNvSpPr txBox="1"/>
          <p:nvPr/>
        </p:nvSpPr>
        <p:spPr>
          <a:xfrm>
            <a:off x="2190348" y="1559848"/>
            <a:ext cx="1716634" cy="5157771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Освобождение от уплаты земельного налога сроком на 2 года по приоритетным для района направлениям (обрабатывающие производства, сельское хозяйство)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Освобождение на 50 % от уплаты земельного налога инвесторов, участников специального инвестиционного контракта на срок его действия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Сокращение сроков предоставления разрешительной документации для инвесторов по отдельным процедурам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Мероприятия по государственной регистрации договоров аренды и договоров купли-продажи, заключенных администрацией с </a:t>
            </a:r>
            <a:r>
              <a:rPr lang="ru-RU" sz="900" spc="-36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организациями-инвесторами</a:t>
            </a:r>
            <a:endParaRPr lang="ru-RU" sz="900" spc="-36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Нефинансовые меры поддержки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Конкурсное размещение муниципального заказа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Поддержка ходатайств и обращений в федеральные органы государственной власти об оказании содействия инвесторам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Распространение позитивной информации об инвесторе в </a:t>
            </a:r>
            <a:r>
              <a:rPr lang="ru-RU" sz="900" spc="-36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СМИ</a:t>
            </a:r>
            <a:endParaRPr lang="ru-RU" sz="900" spc="-36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11901" y="1558555"/>
            <a:ext cx="1497128" cy="841171"/>
          </a:xfrm>
          <a:prstGeom prst="rect">
            <a:avLst/>
          </a:prstGeom>
        </p:spPr>
        <p:txBody>
          <a:bodyPr vert="horz" wrap="square" lIns="0" tIns="20236" rIns="0" bIns="0" rtlCol="0">
            <a:spAutoFit/>
          </a:bodyPr>
          <a:lstStyle/>
          <a:p>
            <a:pPr marL="13056" marR="5222" algn="ctr">
              <a:lnSpc>
                <a:spcPts val="823"/>
              </a:lnSpc>
              <a:spcBef>
                <a:spcPts val="160"/>
              </a:spcBef>
            </a:pPr>
            <a:endParaRPr lang="ru-RU" sz="900" dirty="0"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</a:pPr>
            <a:endParaRPr lang="ru-RU" sz="900" dirty="0"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</a:pPr>
            <a:r>
              <a:rPr lang="ru-RU" sz="900" dirty="0">
                <a:latin typeface="Calibri"/>
                <a:cs typeface="Calibri"/>
              </a:rPr>
              <a:t>Инвестиционный портал </a:t>
            </a:r>
            <a:r>
              <a:rPr lang="ru-RU" sz="900" dirty="0" err="1">
                <a:latin typeface="Calibri"/>
                <a:cs typeface="Calibri"/>
              </a:rPr>
              <a:t>Марксовского</a:t>
            </a:r>
            <a:r>
              <a:rPr lang="ru-RU" sz="900" dirty="0">
                <a:latin typeface="Calibri"/>
                <a:cs typeface="Calibri"/>
              </a:rPr>
              <a:t>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муниципального</a:t>
            </a:r>
            <a:r>
              <a:rPr lang="ru-RU" sz="900" dirty="0">
                <a:latin typeface="Calibri"/>
                <a:cs typeface="Calibri"/>
              </a:rPr>
              <a:t> района</a:t>
            </a:r>
          </a:p>
          <a:p>
            <a:pPr marL="13056" marR="5222" algn="ctr">
              <a:lnSpc>
                <a:spcPts val="823"/>
              </a:lnSpc>
              <a:spcBef>
                <a:spcPts val="160"/>
              </a:spcBef>
            </a:pPr>
            <a:endParaRPr lang="ru-RU" sz="900" dirty="0">
              <a:latin typeface="Calibri"/>
              <a:cs typeface="Calibri"/>
            </a:endParaRPr>
          </a:p>
          <a:p>
            <a:pPr marL="13056" marR="5222" algn="ctr">
              <a:lnSpc>
                <a:spcPts val="823"/>
              </a:lnSpc>
              <a:spcBef>
                <a:spcPts val="160"/>
              </a:spcBef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71045" y="2407997"/>
            <a:ext cx="1167529" cy="2867367"/>
          </a:xfrm>
          <a:prstGeom prst="rect">
            <a:avLst/>
          </a:prstGeom>
        </p:spPr>
        <p:txBody>
          <a:bodyPr vert="horz" wrap="square" lIns="0" tIns="20236" rIns="0" bIns="0" rtlCol="0">
            <a:spAutoFit/>
          </a:bodyPr>
          <a:lstStyle/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b="1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Факторы инвестиционного климата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Инвестиционные предложения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Гарантии и поддержка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Историческая справка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Правовая база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Инвестиционные проекты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Инвестиционные площадки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Инвестиционная карта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Фотогалерея</a:t>
            </a:r>
            <a:endParaRPr lang="ru-RU" sz="900" spc="-36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Контакты</a:t>
            </a: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9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9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9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9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9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 algn="just">
              <a:lnSpc>
                <a:spcPts val="823"/>
              </a:lnSpc>
              <a:spcBef>
                <a:spcPts val="160"/>
              </a:spcBef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67755" y="4364735"/>
            <a:ext cx="1422273" cy="1410486"/>
          </a:xfrm>
          <a:prstGeom prst="rect">
            <a:avLst/>
          </a:prstGeom>
        </p:spPr>
        <p:txBody>
          <a:bodyPr vert="horz" wrap="square" lIns="0" tIns="17625" rIns="0" bIns="0" rtlCol="0">
            <a:spAutoFit/>
          </a:bodyPr>
          <a:lstStyle/>
          <a:p>
            <a:pPr marL="13056" marR="5222" algn="just">
              <a:lnSpc>
                <a:spcPct val="95300"/>
              </a:lnSpc>
              <a:spcBef>
                <a:spcPts val="138"/>
              </a:spcBef>
            </a:pPr>
            <a:endParaRPr lang="ru-RU" sz="900" spc="-41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3056" marR="5222">
              <a:lnSpc>
                <a:spcPct val="95300"/>
              </a:lnSpc>
              <a:spcBef>
                <a:spcPts val="138"/>
              </a:spcBef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Портал малого и среднего бизнеса </a:t>
            </a:r>
            <a:r>
              <a:rPr lang="ru-RU" sz="900" spc="-41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  <a:p>
            <a:pPr marL="13056" marR="5222" algn="just">
              <a:lnSpc>
                <a:spcPct val="95300"/>
              </a:lnSpc>
              <a:spcBef>
                <a:spcPts val="138"/>
              </a:spcBef>
              <a:buFontTx/>
              <a:buChar char="-"/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Информация о состоянии малого и среднего бизнеса</a:t>
            </a:r>
          </a:p>
          <a:p>
            <a:pPr marL="13056" marR="5222">
              <a:lnSpc>
                <a:spcPct val="95300"/>
              </a:lnSpc>
              <a:spcBef>
                <a:spcPts val="138"/>
              </a:spcBef>
              <a:buFontTx/>
              <a:buChar char="-"/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Финансовая поддержка</a:t>
            </a:r>
          </a:p>
          <a:p>
            <a:pPr marL="13056" marR="5222">
              <a:lnSpc>
                <a:spcPct val="95300"/>
              </a:lnSpc>
              <a:spcBef>
                <a:spcPts val="138"/>
              </a:spcBef>
              <a:buFontTx/>
              <a:buChar char="-"/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Защита прав потребителей</a:t>
            </a:r>
          </a:p>
          <a:p>
            <a:pPr marL="13056" marR="5222">
              <a:lnSpc>
                <a:spcPct val="95300"/>
              </a:lnSpc>
              <a:spcBef>
                <a:spcPts val="138"/>
              </a:spcBef>
              <a:buFontTx/>
              <a:buChar char="-"/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Опросы </a:t>
            </a:r>
          </a:p>
          <a:p>
            <a:pPr marL="13056" marR="5222">
              <a:lnSpc>
                <a:spcPct val="95300"/>
              </a:lnSpc>
              <a:spcBef>
                <a:spcPts val="138"/>
              </a:spcBef>
              <a:buFontTx/>
              <a:buChar char="-"/>
            </a:pPr>
            <a:r>
              <a:rPr lang="ru-RU" sz="900" spc="-4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Контакты</a:t>
            </a:r>
            <a:endParaRPr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bject 7"/>
          <p:cNvSpPr txBox="1"/>
          <p:nvPr/>
        </p:nvSpPr>
        <p:spPr>
          <a:xfrm>
            <a:off x="281616" y="922970"/>
            <a:ext cx="1558458" cy="5825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1597" rIns="0" bIns="0" rtlCol="0">
            <a:spAutoFit/>
          </a:bodyPr>
          <a:lstStyle/>
          <a:p>
            <a:pPr marL="120112" algn="ctr">
              <a:lnSpc>
                <a:spcPts val="1069"/>
              </a:lnSpc>
              <a:spcBef>
                <a:spcPts val="642"/>
              </a:spcBef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Информационная поддержка</a:t>
            </a:r>
          </a:p>
          <a:p>
            <a:pPr marL="120112" algn="ctr">
              <a:lnSpc>
                <a:spcPts val="1069"/>
              </a:lnSpc>
              <a:spcBef>
                <a:spcPts val="642"/>
              </a:spcBef>
            </a:pPr>
            <a:endParaRPr sz="900" dirty="0">
              <a:latin typeface="Calibri"/>
              <a:cs typeface="Calibri"/>
            </a:endParaRPr>
          </a:p>
        </p:txBody>
      </p:sp>
      <p:pic>
        <p:nvPicPr>
          <p:cNvPr id="83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901940"/>
            <a:ext cx="268224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4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4538265"/>
            <a:ext cx="280416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5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1952" y="2245163"/>
            <a:ext cx="304799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6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1396" y="5109700"/>
            <a:ext cx="268780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8" name="object 6"/>
          <p:cNvSpPr txBox="1"/>
          <p:nvPr/>
        </p:nvSpPr>
        <p:spPr>
          <a:xfrm>
            <a:off x="4117704" y="896751"/>
            <a:ext cx="1571984" cy="591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9223" rIns="0" bIns="0" rtlCol="0">
            <a:spAutoFit/>
          </a:bodyPr>
          <a:lstStyle/>
          <a:p>
            <a:pPr algn="ctr">
              <a:lnSpc>
                <a:spcPts val="1069"/>
              </a:lnSpc>
              <a:spcBef>
                <a:spcPts val="642"/>
              </a:spcBef>
            </a:pPr>
            <a:r>
              <a:rPr lang="ru-RU" sz="900" b="1" spc="-1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Сопровождение </a:t>
            </a: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проектов </a:t>
            </a:r>
            <a:r>
              <a:rPr lang="ru-RU" sz="900" b="1" spc="-1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в режиме «Одно окно</a:t>
            </a: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120112" algn="ctr">
              <a:lnSpc>
                <a:spcPts val="1069"/>
              </a:lnSpc>
              <a:spcBef>
                <a:spcPts val="642"/>
              </a:spcBef>
            </a:pPr>
            <a:endParaRPr lang="ru-RU" sz="900" b="1" spc="-10" dirty="0" smtClean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object 22"/>
          <p:cNvSpPr txBox="1"/>
          <p:nvPr/>
        </p:nvSpPr>
        <p:spPr>
          <a:xfrm>
            <a:off x="4129579" y="1550482"/>
            <a:ext cx="1571985" cy="5610972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Calibri"/>
                <a:cs typeface="Calibri"/>
              </a:rPr>
              <a:t> </a:t>
            </a:r>
            <a:r>
              <a:rPr lang="ru-RU" sz="900" dirty="0">
                <a:cs typeface="Calibri"/>
              </a:rPr>
              <a:t>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Регистрация заявки не более 3 рабочих дней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Возврат заявки в случае неполного заполнения заявления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Осуществляется подбор площадки в течение 14 дней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Содействие в организации проведения презентационных мероприятий, направление писем и запросов в органы государственной власти</a:t>
            </a:r>
          </a:p>
          <a:p>
            <a:pPr marL="122071" marR="197795" algn="just">
              <a:lnSpc>
                <a:spcPct val="954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-  Заявка инициатора инвестиционного проекта (инвестора)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Блок-схема по сопровождению инвестиционных проектов, реализуемых и (или) планируемых к реализации на территории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Мониторинг и разработка решений по совершенствованию системы «Одно Окно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59854" y="2141746"/>
            <a:ext cx="236658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2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59854" y="3454107"/>
            <a:ext cx="285425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4" name="object 22"/>
          <p:cNvSpPr txBox="1"/>
          <p:nvPr/>
        </p:nvSpPr>
        <p:spPr>
          <a:xfrm>
            <a:off x="5925286" y="1629359"/>
            <a:ext cx="1769924" cy="3739690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Рассмотрение инвестиционных проектов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Адаптация инвестиционных проектов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Предложения по на развитие инвестиционной деятельности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Рассмотрение и согласование презентационных материалов, содержащих информацию инвестиционной деятельности</a:t>
            </a: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flipH="1">
            <a:off x="8096970" y="1865365"/>
            <a:ext cx="1497128" cy="205257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900" dirty="0">
              <a:cs typeface="Calibri"/>
            </a:endParaRPr>
          </a:p>
        </p:txBody>
      </p:sp>
      <p:sp>
        <p:nvSpPr>
          <p:cNvPr id="96" name="object 22"/>
          <p:cNvSpPr txBox="1"/>
          <p:nvPr/>
        </p:nvSpPr>
        <p:spPr>
          <a:xfrm>
            <a:off x="7992438" y="1644953"/>
            <a:ext cx="1646841" cy="4880002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>
              <a:lnSpc>
                <a:spcPct val="95400"/>
              </a:lnSpc>
            </a:pPr>
            <a:endParaRPr lang="ru-RU" sz="800" dirty="0">
              <a:latin typeface="Calibri"/>
              <a:cs typeface="Calibri"/>
            </a:endParaRPr>
          </a:p>
          <a:p>
            <a:pPr marL="122071" marR="197795" algn="just">
              <a:lnSpc>
                <a:spcPct val="954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Регулярный мониторинг реализации инвестиционных проектов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Организация и проведение очных встреч с потенциальными инвесторами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 Обеспечение непрерывного сопровождения по возможным мерам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Налаживание партнерских отношений 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 Оценка эффективности работы по привлечению внутренних инвесторов и внесение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изменений</a:t>
            </a: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122071" marR="197795">
              <a:lnSpc>
                <a:spcPct val="95400"/>
              </a:lnSpc>
              <a:buFontTx/>
              <a:buChar char="-"/>
            </a:pP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1266" y="2211296"/>
            <a:ext cx="255006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8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1921" y="2175613"/>
            <a:ext cx="264738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2" name="object 2"/>
          <p:cNvSpPr txBox="1">
            <a:spLocks/>
          </p:cNvSpPr>
          <p:nvPr/>
        </p:nvSpPr>
        <p:spPr>
          <a:xfrm>
            <a:off x="195072" y="484998"/>
            <a:ext cx="8531059" cy="38297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0" tIns="13513" rIns="0" bIns="0" rtlCol="0">
            <a:spAutoFit/>
          </a:bodyPr>
          <a:lstStyle>
            <a:lvl1pPr>
              <a:defRPr sz="5067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3513">
              <a:spcBef>
                <a:spcPts val="106"/>
              </a:spcBef>
            </a:pPr>
            <a:r>
              <a:rPr lang="ru-RU" sz="2400" b="1" kern="0" dirty="0" smtClean="0">
                <a:solidFill>
                  <a:schemeClr val="tx1"/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МЕХАНИЗМ РАБОТЫ С ИНВЕСТОРАМИ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58496" y="146304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работы с инвесторами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269569" y="673488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454400" y="1401546"/>
            <a:ext cx="2223133" cy="2027453"/>
          </a:xfrm>
          <a:prstGeom prst="roundRect">
            <a:avLst>
              <a:gd name="adj" fmla="val 1211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2446317" y="3541703"/>
            <a:ext cx="2244436" cy="2027453"/>
          </a:xfrm>
          <a:prstGeom prst="roundRect">
            <a:avLst>
              <a:gd name="adj" fmla="val 1187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1797007" cy="2027453"/>
          </a:xfrm>
          <a:prstGeom prst="roundRect">
            <a:avLst>
              <a:gd name="adj" fmla="val 1488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4730044" y="3541701"/>
            <a:ext cx="1955764" cy="2027453"/>
          </a:xfrm>
          <a:prstGeom prst="roundRect">
            <a:avLst>
              <a:gd name="adj" fmla="val 1183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721434" y="3541701"/>
            <a:ext cx="3066162" cy="2027453"/>
          </a:xfrm>
          <a:prstGeom prst="roundRect">
            <a:avLst>
              <a:gd name="adj" fmla="val 1175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24326" y="1392920"/>
            <a:ext cx="3991893" cy="2027453"/>
          </a:xfrm>
          <a:prstGeom prst="roundRect">
            <a:avLst>
              <a:gd name="adj" fmla="val 1116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Портфель со сплошной заливкой">
            <a:extLst>
              <a:ext uri="{FF2B5EF4-FFF2-40B4-BE49-F238E27FC236}">
                <a16:creationId xmlns:a16="http://schemas.microsoft.com/office/drawing/2014/main" xmlns="" id="{D116F02D-BE61-2CF0-31A9-3258B2997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81434" y="3549431"/>
            <a:ext cx="360000" cy="36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2579298" y="3978713"/>
            <a:ext cx="208138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AEFB056-7309-4D6D-BE5F-874652568518}"/>
              </a:ext>
            </a:extLst>
          </p:cNvPr>
          <p:cNvSpPr txBox="1"/>
          <p:nvPr/>
        </p:nvSpPr>
        <p:spPr>
          <a:xfrm>
            <a:off x="179109" y="6721311"/>
            <a:ext cx="73358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7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1078656" y="1878226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 млрд.руб. общий объем отгруженной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2023 г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693226" y="1804086"/>
            <a:ext cx="195121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МАРКСОВСКОГО  МУНИЦИПАЛЬНОГО 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66185" y="1590553"/>
            <a:ext cx="366413" cy="36641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197601" y="1940011"/>
            <a:ext cx="277706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ОТ РАЙОНОГО ЦЕНТРА  ДО Г. САРАТОВА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КМ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68382" y="3542743"/>
            <a:ext cx="361736" cy="3617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778934" y="3974092"/>
            <a:ext cx="155786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pic>
        <p:nvPicPr>
          <p:cNvPr id="42" name="Рисунок 41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08636" y="3554719"/>
            <a:ext cx="312963" cy="31296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64530" y="3938285"/>
            <a:ext cx="1895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АКТИВНАЯ ПОЗИЦИЯ АДМИНИСТРАЦИИ В РАБОТЕ С ПРЕДПРИНИМАТЕЛЯМИ 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220732" y="1434394"/>
            <a:ext cx="361736" cy="36173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12051" y="4046311"/>
            <a:ext cx="295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ВЫСОКИЙ ПОТЕНЦИАЛ РАЗВИТИЯ РАЗЛИЧНЫХ НАПРАВЛЕНИЙ ТУРИЗМА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Рисунок 48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37956" y="3602625"/>
            <a:ext cx="360000" cy="360000"/>
          </a:xfrm>
          <a:prstGeom prst="rect">
            <a:avLst/>
          </a:prstGeom>
        </p:spPr>
      </p:pic>
      <p:pic>
        <p:nvPicPr>
          <p:cNvPr id="2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2098273" y="2185232"/>
            <a:ext cx="170590" cy="392746"/>
          </a:xfrm>
          <a:custGeom>
            <a:avLst/>
            <a:gdLst/>
            <a:ahLst/>
            <a:cxnLst/>
            <a:rect l="l" t="t" r="r" b="b"/>
            <a:pathLst>
              <a:path w="184150" h="325119">
                <a:moveTo>
                  <a:pt x="2412" y="0"/>
                </a:moveTo>
                <a:lnTo>
                  <a:pt x="0" y="1143"/>
                </a:lnTo>
                <a:lnTo>
                  <a:pt x="0" y="324612"/>
                </a:lnTo>
                <a:lnTo>
                  <a:pt x="183895" y="162051"/>
                </a:lnTo>
                <a:lnTo>
                  <a:pt x="183895" y="160274"/>
                </a:lnTo>
                <a:lnTo>
                  <a:pt x="2412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900" dirty="0"/>
          </a:p>
        </p:txBody>
      </p:sp>
      <p:sp>
        <p:nvSpPr>
          <p:cNvPr id="12" name="object 12"/>
          <p:cNvSpPr/>
          <p:nvPr/>
        </p:nvSpPr>
        <p:spPr>
          <a:xfrm>
            <a:off x="4166977" y="2185232"/>
            <a:ext cx="171767" cy="392746"/>
          </a:xfrm>
          <a:custGeom>
            <a:avLst/>
            <a:gdLst/>
            <a:ahLst/>
            <a:cxnLst/>
            <a:rect l="l" t="t" r="r" b="b"/>
            <a:pathLst>
              <a:path w="185420" h="325119">
                <a:moveTo>
                  <a:pt x="2540" y="0"/>
                </a:moveTo>
                <a:lnTo>
                  <a:pt x="0" y="1143"/>
                </a:lnTo>
                <a:lnTo>
                  <a:pt x="0" y="324612"/>
                </a:lnTo>
                <a:lnTo>
                  <a:pt x="185293" y="162051"/>
                </a:lnTo>
                <a:lnTo>
                  <a:pt x="185293" y="160274"/>
                </a:lnTo>
                <a:lnTo>
                  <a:pt x="254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900" dirty="0"/>
          </a:p>
        </p:txBody>
      </p:sp>
      <p:sp>
        <p:nvSpPr>
          <p:cNvPr id="13" name="object 13"/>
          <p:cNvSpPr/>
          <p:nvPr/>
        </p:nvSpPr>
        <p:spPr>
          <a:xfrm>
            <a:off x="6412758" y="2116134"/>
            <a:ext cx="149713" cy="392746"/>
          </a:xfrm>
          <a:custGeom>
            <a:avLst/>
            <a:gdLst/>
            <a:ahLst/>
            <a:cxnLst/>
            <a:rect l="l" t="t" r="r" b="b"/>
            <a:pathLst>
              <a:path w="185420" h="325119">
                <a:moveTo>
                  <a:pt x="2539" y="0"/>
                </a:moveTo>
                <a:lnTo>
                  <a:pt x="0" y="1143"/>
                </a:lnTo>
                <a:lnTo>
                  <a:pt x="0" y="324612"/>
                </a:lnTo>
                <a:lnTo>
                  <a:pt x="185292" y="162051"/>
                </a:lnTo>
                <a:lnTo>
                  <a:pt x="185292" y="160274"/>
                </a:lnTo>
                <a:lnTo>
                  <a:pt x="253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900" dirty="0"/>
          </a:p>
        </p:txBody>
      </p:sp>
      <p:sp>
        <p:nvSpPr>
          <p:cNvPr id="22" name="object 22"/>
          <p:cNvSpPr txBox="1"/>
          <p:nvPr/>
        </p:nvSpPr>
        <p:spPr>
          <a:xfrm>
            <a:off x="2306892" y="2185232"/>
            <a:ext cx="1803940" cy="1605260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 Сбор обратной связи от инвесторов, находящихся на сопровождении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Сбор обратной связи от инвесторов, планировавших реализовать проект  на территории ММР, но отказавшихся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- Обратная связь на инвестиционном портале </a:t>
            </a:r>
            <a:r>
              <a:rPr lang="ru-RU" sz="900" spc="-36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spc="-3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муниципального </a:t>
            </a:r>
            <a:r>
              <a:rPr lang="ru-RU" sz="900" spc="-36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района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35482" y="2258207"/>
            <a:ext cx="1167529" cy="764227"/>
          </a:xfrm>
          <a:prstGeom prst="rect">
            <a:avLst/>
          </a:prstGeom>
        </p:spPr>
        <p:txBody>
          <a:bodyPr vert="horz" wrap="square" lIns="0" tIns="20236" rIns="0" bIns="0" rtlCol="0">
            <a:spAutoFit/>
          </a:bodyPr>
          <a:lstStyle/>
          <a:p>
            <a:pPr marL="13056" marR="5222" algn="just">
              <a:lnSpc>
                <a:spcPts val="823"/>
              </a:lnSpc>
              <a:spcBef>
                <a:spcPts val="160"/>
              </a:spcBef>
            </a:pPr>
            <a:r>
              <a:rPr lang="ru-RU" sz="900" b="1" spc="-36" dirty="0">
                <a:solidFill>
                  <a:srgbClr val="2B2E31"/>
                </a:solidFill>
                <a:latin typeface="Calibri"/>
                <a:cs typeface="Calibri"/>
              </a:rPr>
              <a:t> </a:t>
            </a: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</a:pPr>
            <a:endParaRPr sz="700" dirty="0">
              <a:latin typeface="Calibri"/>
              <a:cs typeface="Calibri"/>
            </a:endParaRPr>
          </a:p>
        </p:txBody>
      </p:sp>
      <p:pic>
        <p:nvPicPr>
          <p:cNvPr id="83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323428"/>
            <a:ext cx="225884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5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77754" y="2749893"/>
            <a:ext cx="225884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0" name="object 22"/>
          <p:cNvSpPr txBox="1"/>
          <p:nvPr/>
        </p:nvSpPr>
        <p:spPr>
          <a:xfrm>
            <a:off x="4375518" y="2128007"/>
            <a:ext cx="1972453" cy="1736834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Совершенствование стандарта запуска проектов: применение мер поддержек, привлечение к открытию лидеров общественного мнения</a:t>
            </a:r>
          </a:p>
          <a:p>
            <a:pPr marL="122071" marR="197795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Организация и проведение  регулярных контактов с инвесторами , реализующие свои проекты</a:t>
            </a:r>
          </a:p>
          <a:p>
            <a:pPr marL="122071" marR="197795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Проработка возможных тем для обсуждения – поддержка действующего бизнеса</a:t>
            </a:r>
          </a:p>
        </p:txBody>
      </p:sp>
      <p:pic>
        <p:nvPicPr>
          <p:cNvPr id="91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10832" y="2599821"/>
            <a:ext cx="224569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4" name="object 22"/>
          <p:cNvSpPr txBox="1"/>
          <p:nvPr/>
        </p:nvSpPr>
        <p:spPr>
          <a:xfrm>
            <a:off x="6592480" y="2196521"/>
            <a:ext cx="2313067" cy="552664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Агрофорс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»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ИП Ключников А.А.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Администрация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</p:txBody>
      </p:sp>
      <p:pic>
        <p:nvPicPr>
          <p:cNvPr id="97" name="object 28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6613" y="2530723"/>
            <a:ext cx="224569" cy="316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2" name="object 22"/>
          <p:cNvSpPr txBox="1"/>
          <p:nvPr/>
        </p:nvSpPr>
        <p:spPr>
          <a:xfrm>
            <a:off x="236860" y="2101932"/>
            <a:ext cx="1808040" cy="1736834"/>
          </a:xfrm>
          <a:prstGeom prst="rect">
            <a:avLst/>
          </a:prstGeom>
          <a:solidFill>
            <a:srgbClr val="C2C3C3">
              <a:alpha val="19999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vert="horz" wrap="square" lIns="0" tIns="26111" rIns="0" bIns="0" rtlCol="0">
            <a:spAutoFit/>
          </a:bodyPr>
          <a:lstStyle/>
          <a:p>
            <a:pPr marL="122071" marR="197795" algn="just">
              <a:lnSpc>
                <a:spcPct val="954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-  Ведение реестра инвестиционных проектов на территории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муниципального района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Включение инвесторов в реестр инвестиционных проектов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Поддержание актуальности реестра</a:t>
            </a:r>
          </a:p>
          <a:p>
            <a:pPr marL="122071" marR="197795" algn="just">
              <a:lnSpc>
                <a:spcPct val="95400"/>
              </a:lnSpc>
              <a:buFontTx/>
              <a:buChar char="-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 Анализ реализации этапов проектов </a:t>
            </a:r>
          </a:p>
          <a:p>
            <a:pPr marL="122071" marR="197795">
              <a:lnSpc>
                <a:spcPct val="95400"/>
              </a:lnSpc>
            </a:pP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ject 2"/>
          <p:cNvSpPr txBox="1">
            <a:spLocks/>
          </p:cNvSpPr>
          <p:nvPr/>
        </p:nvSpPr>
        <p:spPr>
          <a:xfrm>
            <a:off x="195072" y="410943"/>
            <a:ext cx="9475587" cy="38297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0" tIns="13513" rIns="0" bIns="0" rtlCol="0">
            <a:spAutoFit/>
          </a:bodyPr>
          <a:lstStyle>
            <a:lvl1pPr>
              <a:defRPr sz="5067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3513">
              <a:spcBef>
                <a:spcPts val="106"/>
              </a:spcBef>
            </a:pPr>
            <a:r>
              <a:rPr lang="ru-RU" sz="2400" b="1" kern="0" dirty="0" smtClean="0">
                <a:solidFill>
                  <a:schemeClr val="tx1"/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МЕХАНИЗМ РАБОТЫ С ИНВЕСТОРАМИ</a:t>
            </a:r>
          </a:p>
        </p:txBody>
      </p:sp>
      <p:sp>
        <p:nvSpPr>
          <p:cNvPr id="21" name="object 7"/>
          <p:cNvSpPr txBox="1"/>
          <p:nvPr/>
        </p:nvSpPr>
        <p:spPr>
          <a:xfrm>
            <a:off x="225777" y="1460666"/>
            <a:ext cx="1816779" cy="5825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1597" rIns="0" bIns="0" rtlCol="0">
            <a:spAutoFit/>
          </a:bodyPr>
          <a:lstStyle/>
          <a:p>
            <a:pPr marL="120112" algn="ctr">
              <a:lnSpc>
                <a:spcPts val="1069"/>
              </a:lnSpc>
              <a:spcBef>
                <a:spcPts val="642"/>
              </a:spcBef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Реестр инвестиционных проектов</a:t>
            </a:r>
          </a:p>
          <a:p>
            <a:pPr marL="120112" algn="ctr">
              <a:lnSpc>
                <a:spcPts val="1069"/>
              </a:lnSpc>
              <a:spcBef>
                <a:spcPts val="642"/>
              </a:spcBef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2265829" y="1464859"/>
            <a:ext cx="1843033" cy="646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1597" rIns="0" bIns="0" rtlCol="0">
            <a:spAutoFit/>
          </a:bodyPr>
          <a:lstStyle/>
          <a:p>
            <a:pPr marL="120112" algn="ctr">
              <a:lnSpc>
                <a:spcPts val="1069"/>
              </a:lnSpc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Обратная связь с инвесторами</a:t>
            </a:r>
          </a:p>
          <a:p>
            <a:pPr marL="120112" algn="ctr">
              <a:lnSpc>
                <a:spcPts val="1069"/>
              </a:lnSpc>
            </a:pPr>
            <a:endParaRPr lang="ru-RU" sz="900" b="1" spc="-10" dirty="0" smtClean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20112" algn="ctr">
              <a:lnSpc>
                <a:spcPts val="1069"/>
              </a:lnSpc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26" name="object 7"/>
          <p:cNvSpPr txBox="1"/>
          <p:nvPr/>
        </p:nvSpPr>
        <p:spPr>
          <a:xfrm>
            <a:off x="4382911" y="1456085"/>
            <a:ext cx="1958512" cy="5777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1597" rIns="0" bIns="0" rtlCol="0">
            <a:spAutoFit/>
          </a:bodyPr>
          <a:lstStyle/>
          <a:p>
            <a:pPr marL="120112" algn="ctr">
              <a:lnSpc>
                <a:spcPts val="1069"/>
              </a:lnSpc>
              <a:spcBef>
                <a:spcPts val="642"/>
              </a:spcBef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Интеграция бизнеса в бизнес-сообщество района</a:t>
            </a:r>
          </a:p>
          <a:p>
            <a:pPr marL="120112" algn="ctr">
              <a:lnSpc>
                <a:spcPts val="1069"/>
              </a:lnSpc>
              <a:spcBef>
                <a:spcPts val="642"/>
              </a:spcBef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27" name="object 7"/>
          <p:cNvSpPr txBox="1"/>
          <p:nvPr/>
        </p:nvSpPr>
        <p:spPr>
          <a:xfrm>
            <a:off x="6594824" y="1446162"/>
            <a:ext cx="2314455" cy="573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1597" rIns="0" bIns="0" rtlCol="0">
            <a:spAutoFit/>
          </a:bodyPr>
          <a:lstStyle/>
          <a:p>
            <a:pPr marL="120112" algn="ctr">
              <a:lnSpc>
                <a:spcPts val="1069"/>
              </a:lnSpc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Участие в конкурсе </a:t>
            </a:r>
          </a:p>
          <a:p>
            <a:pPr marL="120112" algn="ctr">
              <a:lnSpc>
                <a:spcPts val="1069"/>
              </a:lnSpc>
            </a:pPr>
            <a:r>
              <a:rPr lang="ru-RU" sz="900" b="1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«Инвестор года»</a:t>
            </a:r>
          </a:p>
          <a:p>
            <a:pPr marL="120112" algn="ctr">
              <a:lnSpc>
                <a:spcPts val="1069"/>
              </a:lnSpc>
              <a:spcBef>
                <a:spcPts val="642"/>
              </a:spcBef>
            </a:pPr>
            <a:endParaRPr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5000" contrast="7000"/>
          </a:blip>
          <a:srcRect/>
          <a:stretch>
            <a:fillRect/>
          </a:stretch>
        </p:blipFill>
        <p:spPr bwMode="auto">
          <a:xfrm>
            <a:off x="0" y="3942764"/>
            <a:ext cx="3598223" cy="251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58496" y="195072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работы с инвесторами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273613" y="657068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БИЗНЕС-КЕЙСЫ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495682" y="6568072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614" y="1125391"/>
            <a:ext cx="9181070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Развитие туристического сектора: строительство современного гостиничного комплекса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docshape795"/>
          <p:cNvSpPr>
            <a:spLocks/>
          </p:cNvSpPr>
          <p:nvPr/>
        </p:nvSpPr>
        <p:spPr bwMode="auto">
          <a:xfrm>
            <a:off x="4718737" y="2616029"/>
            <a:ext cx="3492500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33785" y="3039762"/>
            <a:ext cx="3645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планируется строительство современного гостиничного комплекса на территории «Хлебная Пристань» 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3783" y="3422821"/>
            <a:ext cx="3249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популяризация  туризма и оздоровительного отдыха в Марксовском муниципальном районе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1940" y="4427071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Создание в г. Марксе условий для активного семейного отдыха, развитие туристической инфраструктуры в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Марксовском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муниципальном района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Повышение узнаваемости  и привлекательности г. Маркса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1116" y="4071258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6283" y="4091419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95257" y="4393593"/>
            <a:ext cx="416922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На территории района находятся более 20 объектов туристической направленности, которые включают в себя гостиницы, базы отдыха и оздоровительные учреждения; 41 объект общественного  питания;  краеведческий музей.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Приоритетные направления: событийный туризм, историко-культурный туризм, религиозный туризм, активный туризм, деловой туризм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Преимущества площадки: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статус территории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выгодное географической положение: участок находится напротив городского пляжа (р. Волга)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перспективы развития водного транспортного сообщения</a:t>
            </a:r>
          </a:p>
          <a:p>
            <a:pPr algn="just">
              <a:buFont typeface="Wingdings" pitchFamily="2" charset="2"/>
              <a:buChar char="ü"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latin typeface="Book Antiqua" panose="02040602050305030304" pitchFamily="18" charset="0"/>
              <a:cs typeface="Times New Roman" pitchFamily="18" charset="0"/>
            </a:endParaRPr>
          </a:p>
        </p:txBody>
      </p:sp>
      <p:grpSp>
        <p:nvGrpSpPr>
          <p:cNvPr id="20" name="docshapegroup769"/>
          <p:cNvGrpSpPr>
            <a:grpSpLocks/>
          </p:cNvGrpSpPr>
          <p:nvPr/>
        </p:nvGrpSpPr>
        <p:grpSpPr bwMode="auto">
          <a:xfrm>
            <a:off x="4361774" y="1332929"/>
            <a:ext cx="5791835" cy="1121160"/>
            <a:chOff x="7264" y="877"/>
            <a:chExt cx="9121" cy="1764"/>
          </a:xfrm>
        </p:grpSpPr>
        <p:pic>
          <p:nvPicPr>
            <p:cNvPr id="21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docshape771"/>
            <p:cNvSpPr>
              <a:spLocks/>
            </p:cNvSpPr>
            <p:nvPr/>
          </p:nvSpPr>
          <p:spPr bwMode="auto">
            <a:xfrm>
              <a:off x="10699" y="1271"/>
              <a:ext cx="1381" cy="816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Частная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docshape773"/>
            <p:cNvSpPr>
              <a:spLocks/>
            </p:cNvSpPr>
            <p:nvPr/>
          </p:nvSpPr>
          <p:spPr bwMode="auto">
            <a:xfrm>
              <a:off x="7780" y="1345"/>
              <a:ext cx="1405" cy="718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docshape775"/>
            <p:cNvSpPr>
              <a:spLocks/>
            </p:cNvSpPr>
            <p:nvPr/>
          </p:nvSpPr>
          <p:spPr bwMode="auto">
            <a:xfrm>
              <a:off x="13561" y="1259"/>
              <a:ext cx="2434" cy="996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Точки присоединения к газу, </a:t>
              </a:r>
              <a:r>
                <a:rPr lang="ru-RU" sz="800" b="1" dirty="0" err="1" smtClean="0">
                  <a:latin typeface="Arial" pitchFamily="34" charset="0"/>
                  <a:cs typeface="Arial" pitchFamily="34" charset="0"/>
                </a:rPr>
                <a:t>электро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ru-RU" sz="800" b="1" dirty="0" err="1" smtClean="0">
                  <a:latin typeface="Arial" pitchFamily="34" charset="0"/>
                  <a:cs typeface="Arial" pitchFamily="34" charset="0"/>
                </a:rPr>
                <a:t>водоснбжению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имеются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05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docshape777"/>
            <p:cNvSpPr>
              <a:spLocks/>
            </p:cNvSpPr>
            <p:nvPr/>
          </p:nvSpPr>
          <p:spPr bwMode="auto">
            <a:xfrm>
              <a:off x="9397" y="1379"/>
              <a:ext cx="1147" cy="718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631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docshape779"/>
            <p:cNvSpPr>
              <a:spLocks/>
            </p:cNvSpPr>
            <p:nvPr/>
          </p:nvSpPr>
          <p:spPr bwMode="auto">
            <a:xfrm>
              <a:off x="12269" y="1284"/>
              <a:ext cx="1152" cy="817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0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0,7 га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docshape780"/>
            <p:cNvSpPr txBox="1">
              <a:spLocks noChangeArrowheads="1"/>
            </p:cNvSpPr>
            <p:nvPr/>
          </p:nvSpPr>
          <p:spPr bwMode="auto">
            <a:xfrm>
              <a:off x="7814" y="1396"/>
              <a:ext cx="1269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1000" b="1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150 млн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.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руб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. 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docshape781"/>
            <p:cNvSpPr txBox="1">
              <a:spLocks noChangeArrowheads="1"/>
            </p:cNvSpPr>
            <p:nvPr/>
          </p:nvSpPr>
          <p:spPr bwMode="auto">
            <a:xfrm>
              <a:off x="9643" y="1442"/>
              <a:ext cx="832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Аренда</a:t>
              </a:r>
            </a:p>
          </p:txBody>
        </p:sp>
        <p:sp>
          <p:nvSpPr>
            <p:cNvPr id="35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6" name="docshape783"/>
            <p:cNvSpPr txBox="1">
              <a:spLocks noChangeArrowheads="1"/>
            </p:cNvSpPr>
            <p:nvPr/>
          </p:nvSpPr>
          <p:spPr bwMode="auto">
            <a:xfrm>
              <a:off x="12967" y="1649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docshape784"/>
            <p:cNvSpPr txBox="1">
              <a:spLocks noChangeArrowheads="1"/>
            </p:cNvSpPr>
            <p:nvPr/>
          </p:nvSpPr>
          <p:spPr bwMode="auto">
            <a:xfrm>
              <a:off x="15083" y="1381"/>
              <a:ext cx="520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docshape785"/>
            <p:cNvSpPr txBox="1">
              <a:spLocks noChangeArrowheads="1"/>
            </p:cNvSpPr>
            <p:nvPr/>
          </p:nvSpPr>
          <p:spPr bwMode="auto">
            <a:xfrm>
              <a:off x="7876" y="2429"/>
              <a:ext cx="11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665867" y="2171254"/>
            <a:ext cx="126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16534" y="2253046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70520" y="2286050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53252" y="2276154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Проект гостиницы из клееного бруса, 1277 м2 (046)"/>
          <p:cNvPicPr>
            <a:picLocks noChangeAspect="1" noChangeArrowheads="1"/>
          </p:cNvPicPr>
          <p:nvPr/>
        </p:nvPicPr>
        <p:blipFill>
          <a:blip r:embed="rId12" cstate="print">
            <a:lum bright="1000" contrast="23000"/>
          </a:blip>
          <a:srcRect/>
          <a:stretch>
            <a:fillRect/>
          </a:stretch>
        </p:blipFill>
        <p:spPr bwMode="auto">
          <a:xfrm>
            <a:off x="488483" y="1557011"/>
            <a:ext cx="3983309" cy="2438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БИЗНЕС-КЕЙСЫ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432109" y="655849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968" y="948515"/>
            <a:ext cx="9324766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Строительство птицефабрики в с. Звонарёвка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docshape795"/>
          <p:cNvSpPr>
            <a:spLocks/>
          </p:cNvSpPr>
          <p:nvPr/>
        </p:nvSpPr>
        <p:spPr bwMode="auto">
          <a:xfrm>
            <a:off x="4601901" y="2463452"/>
            <a:ext cx="3563037" cy="275663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7093" y="2892991"/>
            <a:ext cx="3571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строительство птицефабрики в с. Звонаревка: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3575" y="3032567"/>
            <a:ext cx="3379807" cy="88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увеличение  рабочих мест в сельской местности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улучшение благосостояния села и населения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повышение налогооблагаемой базы муниципального образования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производство  качественной продукции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6999" name="docshapegroup769"/>
          <p:cNvGrpSpPr>
            <a:grpSpLocks/>
          </p:cNvGrpSpPr>
          <p:nvPr/>
        </p:nvGrpSpPr>
        <p:grpSpPr bwMode="auto">
          <a:xfrm>
            <a:off x="4350200" y="1147735"/>
            <a:ext cx="5791835" cy="1046162"/>
            <a:chOff x="7264" y="877"/>
            <a:chExt cx="9121" cy="1646"/>
          </a:xfrm>
        </p:grpSpPr>
        <p:pic>
          <p:nvPicPr>
            <p:cNvPr id="127000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1" name="docshape771"/>
            <p:cNvSpPr>
              <a:spLocks/>
            </p:cNvSpPr>
            <p:nvPr/>
          </p:nvSpPr>
          <p:spPr bwMode="auto">
            <a:xfrm>
              <a:off x="10493" y="1271"/>
              <a:ext cx="1586" cy="816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Муниципальная собственность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2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3" name="docshape773"/>
            <p:cNvSpPr>
              <a:spLocks/>
            </p:cNvSpPr>
            <p:nvPr/>
          </p:nvSpPr>
          <p:spPr bwMode="auto">
            <a:xfrm>
              <a:off x="7780" y="1293"/>
              <a:ext cx="1310" cy="770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7004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5" name="docshape775"/>
            <p:cNvSpPr>
              <a:spLocks/>
            </p:cNvSpPr>
            <p:nvPr/>
          </p:nvSpPr>
          <p:spPr bwMode="auto">
            <a:xfrm>
              <a:off x="13738" y="1259"/>
              <a:ext cx="2023" cy="853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Возможно подключение к электроснабжению, водоснабжению 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6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05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7" name="docshape777"/>
            <p:cNvSpPr>
              <a:spLocks/>
            </p:cNvSpPr>
            <p:nvPr/>
          </p:nvSpPr>
          <p:spPr bwMode="auto">
            <a:xfrm>
              <a:off x="9251" y="1329"/>
              <a:ext cx="1169" cy="804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8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631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9" name="docshape779"/>
            <p:cNvSpPr>
              <a:spLocks/>
            </p:cNvSpPr>
            <p:nvPr/>
          </p:nvSpPr>
          <p:spPr bwMode="auto">
            <a:xfrm>
              <a:off x="12134" y="1259"/>
              <a:ext cx="1586" cy="890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Площадь - 1,5 га, </a:t>
              </a:r>
              <a:r>
                <a:rPr lang="ru-RU" sz="800" b="1" dirty="0" err="1" smtClean="0">
                  <a:latin typeface="Arial" pitchFamily="34" charset="0"/>
                  <a:cs typeface="Arial" pitchFamily="34" charset="0"/>
                </a:rPr>
                <a:t>Марксовский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район </a:t>
              </a:r>
              <a:r>
                <a:rPr lang="ru-RU" sz="800" b="1" dirty="0" err="1" smtClean="0">
                  <a:latin typeface="Arial" pitchFamily="34" charset="0"/>
                  <a:cs typeface="Arial" pitchFamily="34" charset="0"/>
                </a:rPr>
                <a:t>с.Звонаревка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 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0" name="docshape780"/>
            <p:cNvSpPr txBox="1">
              <a:spLocks noChangeArrowheads="1"/>
            </p:cNvSpPr>
            <p:nvPr/>
          </p:nvSpPr>
          <p:spPr bwMode="auto">
            <a:xfrm>
              <a:off x="7814" y="1257"/>
              <a:ext cx="1269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1000" b="1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1 млрд.руб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. 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1" name="docshape781"/>
            <p:cNvSpPr txBox="1">
              <a:spLocks noChangeArrowheads="1"/>
            </p:cNvSpPr>
            <p:nvPr/>
          </p:nvSpPr>
          <p:spPr bwMode="auto">
            <a:xfrm>
              <a:off x="9272" y="1329"/>
              <a:ext cx="1203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Аренда</a:t>
              </a:r>
            </a:p>
          </p:txBody>
        </p:sp>
        <p:sp>
          <p:nvSpPr>
            <p:cNvPr id="127012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013" name="docshape783"/>
            <p:cNvSpPr txBox="1">
              <a:spLocks noChangeArrowheads="1"/>
            </p:cNvSpPr>
            <p:nvPr/>
          </p:nvSpPr>
          <p:spPr bwMode="auto">
            <a:xfrm>
              <a:off x="13193" y="1464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4" name="docshape784"/>
            <p:cNvSpPr txBox="1">
              <a:spLocks noChangeArrowheads="1"/>
            </p:cNvSpPr>
            <p:nvPr/>
          </p:nvSpPr>
          <p:spPr bwMode="auto">
            <a:xfrm>
              <a:off x="15083" y="1381"/>
              <a:ext cx="520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5" name="docshape785"/>
            <p:cNvSpPr txBox="1">
              <a:spLocks noChangeArrowheads="1"/>
            </p:cNvSpPr>
            <p:nvPr/>
          </p:nvSpPr>
          <p:spPr bwMode="auto">
            <a:xfrm>
              <a:off x="7801" y="2163"/>
              <a:ext cx="11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6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8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9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509413" y="1923877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71351" y="1893142"/>
            <a:ext cx="13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21751" y="1933276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92787" y="1934653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86283" y="4091419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1194" y="4474029"/>
            <a:ext cx="4949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кормовой базы для птицеводства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рабочей силы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Наличие  земельного участка, соответствующего  проекту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95257" y="4393593"/>
            <a:ext cx="416922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Марксовский район относится к числу развитых районов Саратовской области. Благодаря территориальному расположению района и природно-климатическим условиям, сельское хозяйство специализируется на выращивании зерновых культур, подсолнечника, картофеля, разведения КРС мясомолочного направления, активно развивается садоводство.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Переработка сельскохозяйственного сырья в основном производится в г. Марксе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Наличие высококвалифицированных кадров (СГАУ им. Н.И. Вавилова - входит в топ-5 лучших аграрных вузов страны, специализируется, помимо подготовки специалистов, на разработке и внедрении новых технологий в АПК)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91116" y="4071258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021" name="Picture 45" descr="C:\Users\аврамиди-мв\Desktop\Huehner-in-Kaefighaltung_CHAIWATPHOTOS-s_2072.jpg"/>
          <p:cNvPicPr>
            <a:picLocks noChangeAspect="1" noChangeArrowheads="1"/>
          </p:cNvPicPr>
          <p:nvPr/>
        </p:nvPicPr>
        <p:blipFill>
          <a:blip r:embed="rId11">
            <a:lum bright="-6000" contrast="29000"/>
          </a:blip>
          <a:srcRect/>
          <a:stretch>
            <a:fillRect/>
          </a:stretch>
        </p:blipFill>
        <p:spPr bwMode="auto">
          <a:xfrm>
            <a:off x="409433" y="1364776"/>
            <a:ext cx="4074885" cy="2661314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10194" y="5528402"/>
            <a:ext cx="4953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Для реализации 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бизнес-кейса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имеется свободная</a:t>
            </a:r>
          </a:p>
          <a:p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инвестиционная площадка </a:t>
            </a:r>
          </a:p>
          <a:p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Ссылка на видеоролик </a:t>
            </a:r>
          </a:p>
          <a:p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  <a:hlinkClick r:id="rId12"/>
              </a:rPr>
              <a:t>https://youtu.be/suikkOGmFtQ</a:t>
            </a:r>
            <a:endParaRPr lang="ru-RU" sz="11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БИЗНЕС-КЕЙСЫ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432109" y="655849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968" y="948515"/>
            <a:ext cx="9324766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Создание  </a:t>
            </a:r>
            <a:r>
              <a:rPr lang="ru-RU" sz="1500" b="1" dirty="0" err="1" smtClean="0">
                <a:latin typeface="Arial" pitchFamily="34" charset="0"/>
                <a:cs typeface="Arial" pitchFamily="34" charset="0"/>
              </a:rPr>
              <a:t>глэмпинга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круглогодичного формата «</a:t>
            </a:r>
            <a:r>
              <a:rPr lang="ru-RU" sz="1500" b="1" dirty="0" err="1" smtClean="0">
                <a:latin typeface="Arial" pitchFamily="34" charset="0"/>
                <a:cs typeface="Arial" pitchFamily="34" charset="0"/>
              </a:rPr>
              <a:t>ИлГаВолга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docshape795"/>
          <p:cNvSpPr>
            <a:spLocks/>
          </p:cNvSpPr>
          <p:nvPr/>
        </p:nvSpPr>
        <p:spPr bwMode="auto">
          <a:xfrm>
            <a:off x="4601901" y="2463452"/>
            <a:ext cx="3563037" cy="275663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7093" y="2892991"/>
            <a:ext cx="3571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Глэмпинг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- новый тренд в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экотуризме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Строительство уютного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глэмпинга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ИлГаВолга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Организация  семейного отдыха </a:t>
            </a: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docshapegroup769"/>
          <p:cNvGrpSpPr>
            <a:grpSpLocks/>
          </p:cNvGrpSpPr>
          <p:nvPr/>
        </p:nvGrpSpPr>
        <p:grpSpPr bwMode="auto">
          <a:xfrm>
            <a:off x="4350200" y="1147735"/>
            <a:ext cx="5791835" cy="1050611"/>
            <a:chOff x="7264" y="877"/>
            <a:chExt cx="9121" cy="1653"/>
          </a:xfrm>
        </p:grpSpPr>
        <p:pic>
          <p:nvPicPr>
            <p:cNvPr id="127000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1" name="docshape771"/>
            <p:cNvSpPr>
              <a:spLocks/>
            </p:cNvSpPr>
            <p:nvPr/>
          </p:nvSpPr>
          <p:spPr bwMode="auto">
            <a:xfrm>
              <a:off x="10362" y="1332"/>
              <a:ext cx="1889" cy="916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1000" b="1" dirty="0" err="1" smtClean="0">
                  <a:latin typeface="Arial" pitchFamily="34" charset="0"/>
                  <a:cs typeface="Arial" pitchFamily="34" charset="0"/>
                </a:rPr>
                <a:t>Государствен-ная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 собственность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2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3" name="docshape773"/>
            <p:cNvSpPr>
              <a:spLocks/>
            </p:cNvSpPr>
            <p:nvPr/>
          </p:nvSpPr>
          <p:spPr bwMode="auto">
            <a:xfrm>
              <a:off x="7605" y="1336"/>
              <a:ext cx="1499" cy="853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7004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5" name="docshape775"/>
            <p:cNvSpPr>
              <a:spLocks/>
            </p:cNvSpPr>
            <p:nvPr/>
          </p:nvSpPr>
          <p:spPr bwMode="auto">
            <a:xfrm>
              <a:off x="13738" y="1259"/>
              <a:ext cx="2023" cy="853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Подключение к электроснабжению, водоснабжению, отоплению 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6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05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7" name="docshape777"/>
            <p:cNvSpPr>
              <a:spLocks/>
            </p:cNvSpPr>
            <p:nvPr/>
          </p:nvSpPr>
          <p:spPr bwMode="auto">
            <a:xfrm>
              <a:off x="9251" y="1329"/>
              <a:ext cx="1186" cy="804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8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631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9" name="docshape779"/>
            <p:cNvSpPr>
              <a:spLocks/>
            </p:cNvSpPr>
            <p:nvPr/>
          </p:nvSpPr>
          <p:spPr bwMode="auto">
            <a:xfrm>
              <a:off x="12270" y="1313"/>
              <a:ext cx="1571" cy="836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0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2 га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0" name="docshape780"/>
            <p:cNvSpPr txBox="1">
              <a:spLocks noChangeArrowheads="1"/>
            </p:cNvSpPr>
            <p:nvPr/>
          </p:nvSpPr>
          <p:spPr bwMode="auto">
            <a:xfrm>
              <a:off x="7814" y="1257"/>
              <a:ext cx="1269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1000" b="1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80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млн.руб. 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1" name="docshape781"/>
            <p:cNvSpPr txBox="1">
              <a:spLocks noChangeArrowheads="1"/>
            </p:cNvSpPr>
            <p:nvPr/>
          </p:nvSpPr>
          <p:spPr bwMode="auto">
            <a:xfrm>
              <a:off x="9272" y="1329"/>
              <a:ext cx="1203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Аренда</a:t>
              </a:r>
            </a:p>
          </p:txBody>
        </p:sp>
        <p:sp>
          <p:nvSpPr>
            <p:cNvPr id="127012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013" name="docshape783"/>
            <p:cNvSpPr txBox="1">
              <a:spLocks noChangeArrowheads="1"/>
            </p:cNvSpPr>
            <p:nvPr/>
          </p:nvSpPr>
          <p:spPr bwMode="auto">
            <a:xfrm>
              <a:off x="13193" y="1464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4" name="docshape784"/>
            <p:cNvSpPr txBox="1">
              <a:spLocks noChangeArrowheads="1"/>
            </p:cNvSpPr>
            <p:nvPr/>
          </p:nvSpPr>
          <p:spPr bwMode="auto">
            <a:xfrm>
              <a:off x="15083" y="1381"/>
              <a:ext cx="520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5" name="docshape785"/>
            <p:cNvSpPr txBox="1">
              <a:spLocks noChangeArrowheads="1"/>
            </p:cNvSpPr>
            <p:nvPr/>
          </p:nvSpPr>
          <p:spPr bwMode="auto">
            <a:xfrm>
              <a:off x="7745" y="2350"/>
              <a:ext cx="11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6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8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9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521288" y="2007005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71351" y="1964394"/>
            <a:ext cx="13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96863" y="2052029"/>
            <a:ext cx="11470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92787" y="2003729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86283" y="4091419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1194" y="4474029"/>
            <a:ext cx="494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Создание комфортного отдыха  с элементами «роскоши»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земельного участка, соответствующего проекту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Улучшение организации  досуга населения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Развитие ответственного туризма, сохранение  природной тишины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Создание современных комфортных условий  для загородного отдыха</a:t>
            </a:r>
          </a:p>
          <a:p>
            <a:pPr algn="just">
              <a:buFont typeface="Wingdings" pitchFamily="2" charset="2"/>
              <a:buChar char="ü"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95257" y="4393593"/>
            <a:ext cx="4169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Размещение объекта в лесном  массиве, в непосредственной близости от берега р.Волги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Современные комфортабельные домики (дома для круглогодичного проживания)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91116" y="4071258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2" cstate="print">
            <a:lum contrast="2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0" y="1381645"/>
            <a:ext cx="3941608" cy="25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468685" y="654630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965" y="948515"/>
            <a:ext cx="9422926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Строительство современного тепличного комплекса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docshapegroup769"/>
          <p:cNvGrpSpPr>
            <a:grpSpLocks/>
          </p:cNvGrpSpPr>
          <p:nvPr/>
        </p:nvGrpSpPr>
        <p:grpSpPr bwMode="auto">
          <a:xfrm>
            <a:off x="4067009" y="1095859"/>
            <a:ext cx="6316980" cy="1417975"/>
            <a:chOff x="7264" y="705"/>
            <a:chExt cx="9948" cy="2231"/>
          </a:xfrm>
        </p:grpSpPr>
        <p:pic>
          <p:nvPicPr>
            <p:cNvPr id="127000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1" name="docshape771"/>
            <p:cNvSpPr>
              <a:spLocks/>
            </p:cNvSpPr>
            <p:nvPr/>
          </p:nvSpPr>
          <p:spPr bwMode="auto">
            <a:xfrm>
              <a:off x="10648" y="1107"/>
              <a:ext cx="1777" cy="952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900" b="1" dirty="0" smtClean="0">
                  <a:latin typeface="Arial" pitchFamily="34" charset="0"/>
                  <a:cs typeface="Arial" pitchFamily="34" charset="0"/>
                </a:rPr>
                <a:t>Муниципальная собственность</a:t>
              </a:r>
              <a:endParaRPr lang="ru-RU" sz="9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2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3" name="docshape773"/>
            <p:cNvSpPr>
              <a:spLocks/>
            </p:cNvSpPr>
            <p:nvPr/>
          </p:nvSpPr>
          <p:spPr bwMode="auto">
            <a:xfrm>
              <a:off x="7780" y="1195"/>
              <a:ext cx="1405" cy="868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7004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5" name="docshape775"/>
            <p:cNvSpPr>
              <a:spLocks/>
            </p:cNvSpPr>
            <p:nvPr/>
          </p:nvSpPr>
          <p:spPr bwMode="auto">
            <a:xfrm>
              <a:off x="14297" y="1018"/>
              <a:ext cx="1440" cy="1137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127006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05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7" name="docshape777"/>
            <p:cNvSpPr>
              <a:spLocks/>
            </p:cNvSpPr>
            <p:nvPr/>
          </p:nvSpPr>
          <p:spPr bwMode="auto">
            <a:xfrm>
              <a:off x="9317" y="1178"/>
              <a:ext cx="1294" cy="862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8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638" y="705"/>
              <a:ext cx="3574" cy="2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9" name="docshape779"/>
            <p:cNvSpPr>
              <a:spLocks/>
            </p:cNvSpPr>
            <p:nvPr/>
          </p:nvSpPr>
          <p:spPr bwMode="auto">
            <a:xfrm>
              <a:off x="12466" y="1112"/>
              <a:ext cx="1707" cy="1139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900" b="1" dirty="0" smtClean="0">
                  <a:latin typeface="Arial" pitchFamily="34" charset="0"/>
                  <a:cs typeface="Arial" pitchFamily="34" charset="0"/>
                </a:rPr>
                <a:t>Площадь - 25,7 га </a:t>
              </a:r>
              <a:r>
                <a:rPr lang="ru-RU" sz="900" b="1" dirty="0" err="1" smtClean="0">
                  <a:latin typeface="Arial" pitchFamily="34" charset="0"/>
                  <a:cs typeface="Arial" pitchFamily="34" charset="0"/>
                </a:rPr>
                <a:t>Марксовский</a:t>
              </a:r>
              <a:r>
                <a:rPr lang="ru-RU" sz="900" b="1" dirty="0" smtClean="0">
                  <a:latin typeface="Arial" pitchFamily="34" charset="0"/>
                  <a:cs typeface="Arial" pitchFamily="34" charset="0"/>
                </a:rPr>
                <a:t> район, с. Сосновка, ул. Ленина, д.22/2</a:t>
              </a:r>
              <a:endParaRPr lang="ru-RU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0" name="docshape780"/>
            <p:cNvSpPr txBox="1">
              <a:spLocks noChangeArrowheads="1"/>
            </p:cNvSpPr>
            <p:nvPr/>
          </p:nvSpPr>
          <p:spPr bwMode="auto">
            <a:xfrm>
              <a:off x="7814" y="1178"/>
              <a:ext cx="1269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1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млрд.руб. 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1" name="docshape781"/>
            <p:cNvSpPr txBox="1">
              <a:spLocks noChangeArrowheads="1"/>
            </p:cNvSpPr>
            <p:nvPr/>
          </p:nvSpPr>
          <p:spPr bwMode="auto">
            <a:xfrm>
              <a:off x="9519" y="1229"/>
              <a:ext cx="832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Аренда</a:t>
              </a:r>
            </a:p>
          </p:txBody>
        </p:sp>
        <p:sp>
          <p:nvSpPr>
            <p:cNvPr id="127012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013" name="docshape783"/>
            <p:cNvSpPr txBox="1">
              <a:spLocks noChangeArrowheads="1"/>
            </p:cNvSpPr>
            <p:nvPr/>
          </p:nvSpPr>
          <p:spPr bwMode="auto">
            <a:xfrm>
              <a:off x="13193" y="1464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4" name="docshape784"/>
            <p:cNvSpPr txBox="1">
              <a:spLocks noChangeArrowheads="1"/>
            </p:cNvSpPr>
            <p:nvPr/>
          </p:nvSpPr>
          <p:spPr bwMode="auto">
            <a:xfrm>
              <a:off x="14421" y="1018"/>
              <a:ext cx="1964" cy="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5" name="docshape785"/>
            <p:cNvSpPr txBox="1">
              <a:spLocks noChangeArrowheads="1"/>
            </p:cNvSpPr>
            <p:nvPr/>
          </p:nvSpPr>
          <p:spPr bwMode="auto">
            <a:xfrm>
              <a:off x="7838" y="2555"/>
              <a:ext cx="11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6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8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9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224256" y="2172814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97391" y="2123799"/>
            <a:ext cx="13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17559" y="2237488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06820" y="2245313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41127" y="4102708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1194" y="4474029"/>
            <a:ext cx="4949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В экономике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муниципального района агропромышленный комплекс играет ведущую роль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Смещение потребительских предпочтений в сторону здорового питания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Повышение роли овощей и ягод в потребительской корзине населения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Низкая конкуренция производителей тепличной ягодной продукции в России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Высокая доля импортной ягодной продукции на отечественном рынке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Развитие торговой инфраструктуры, реализующей круглогодично плодоовощную продукцию</a:t>
            </a: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95257" y="4393593"/>
            <a:ext cx="41692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Марксовский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район занимает одно из первых мест в области по наличию и использованию орошаемых земель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Высокая доля овощной продукции в регионе (4 место в РФ по экспорту овощной продукции)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 Наличие высококвалифицированных кадров (СГАУ им. Н.И. Вавилова - входит в топ-5 лучших аграрных вузов страны, специализируется, помимо подготовки специалистов, на разработке и внедрении новых технологий в АПК)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91116" y="4071258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68496" y="1296365"/>
            <a:ext cx="1381146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Возможность </a:t>
            </a: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подключение </a:t>
            </a: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к объектам газоснабжения,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электроснабжения</a:t>
            </a: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по техническим условиям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4" name="Picture 2" descr="C:\Users\аврамиди-мв\Desktop\25.jpg"/>
          <p:cNvPicPr>
            <a:picLocks noChangeAspect="1" noChangeArrowheads="1"/>
          </p:cNvPicPr>
          <p:nvPr/>
        </p:nvPicPr>
        <p:blipFill>
          <a:blip r:embed="rId11">
            <a:lum contrast="47000"/>
          </a:blip>
          <a:srcRect/>
          <a:stretch>
            <a:fillRect/>
          </a:stretch>
        </p:blipFill>
        <p:spPr bwMode="auto">
          <a:xfrm>
            <a:off x="427512" y="1319742"/>
            <a:ext cx="3941288" cy="2732969"/>
          </a:xfrm>
          <a:prstGeom prst="rect">
            <a:avLst/>
          </a:prstGeom>
          <a:noFill/>
        </p:spPr>
      </p:pic>
      <p:sp>
        <p:nvSpPr>
          <p:cNvPr id="42" name="docshape795"/>
          <p:cNvSpPr>
            <a:spLocks/>
          </p:cNvSpPr>
          <p:nvPr/>
        </p:nvSpPr>
        <p:spPr bwMode="auto">
          <a:xfrm>
            <a:off x="4380746" y="2522560"/>
            <a:ext cx="3563037" cy="275663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63655" y="2801074"/>
            <a:ext cx="3379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строительство современного тепличного комплекса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79827" y="5936777"/>
            <a:ext cx="401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Arial" pitchFamily="34" charset="0"/>
                <a:cs typeface="Arial" pitchFamily="34" charset="0"/>
              </a:rPr>
              <a:t>Для реализации  инвестиционной идеи</a:t>
            </a:r>
          </a:p>
          <a:p>
            <a:r>
              <a:rPr lang="ru-RU" sz="1000" b="1" i="1" dirty="0" smtClean="0">
                <a:latin typeface="Arial" pitchFamily="34" charset="0"/>
                <a:cs typeface="Arial" pitchFamily="34" charset="0"/>
              </a:rPr>
              <a:t> имеется свободная инвестиционная площадка </a:t>
            </a:r>
          </a:p>
          <a:p>
            <a:r>
              <a:rPr lang="ru-RU" sz="1000" b="1" i="1" dirty="0" smtClean="0">
                <a:latin typeface="Arial" pitchFamily="34" charset="0"/>
                <a:cs typeface="Arial" pitchFamily="34" charset="0"/>
              </a:rPr>
              <a:t>Ссылка на видеоролик </a:t>
            </a:r>
          </a:p>
          <a:p>
            <a:r>
              <a:rPr lang="en-US" sz="1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hlinkClick r:id="rId12"/>
              </a:rPr>
              <a:t>https://youtu.be/y2sjGh9Md90</a:t>
            </a:r>
            <a:endParaRPr lang="ru-RU" sz="1000" dirty="0">
              <a:solidFill>
                <a:srgbClr val="C00000"/>
              </a:solidFill>
            </a:endParaRPr>
          </a:p>
        </p:txBody>
      </p:sp>
      <p:pic>
        <p:nvPicPr>
          <p:cNvPr id="4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371149" y="649753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520" y="961962"/>
            <a:ext cx="9365122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Организация ГЛЭМПИНГА «Тихий берег»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docshapegroup769"/>
          <p:cNvGrpSpPr>
            <a:grpSpLocks/>
          </p:cNvGrpSpPr>
          <p:nvPr/>
        </p:nvGrpSpPr>
        <p:grpSpPr bwMode="auto">
          <a:xfrm>
            <a:off x="4090159" y="1234755"/>
            <a:ext cx="6316980" cy="1417975"/>
            <a:chOff x="7264" y="705"/>
            <a:chExt cx="9948" cy="2231"/>
          </a:xfrm>
        </p:grpSpPr>
        <p:pic>
          <p:nvPicPr>
            <p:cNvPr id="127000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1" name="docshape771"/>
            <p:cNvSpPr>
              <a:spLocks/>
            </p:cNvSpPr>
            <p:nvPr/>
          </p:nvSpPr>
          <p:spPr bwMode="auto">
            <a:xfrm>
              <a:off x="10629" y="1107"/>
              <a:ext cx="1796" cy="1119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Государственная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собственность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2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3" name="docshape773"/>
            <p:cNvSpPr>
              <a:spLocks/>
            </p:cNvSpPr>
            <p:nvPr/>
          </p:nvSpPr>
          <p:spPr bwMode="auto">
            <a:xfrm>
              <a:off x="7780" y="1195"/>
              <a:ext cx="1405" cy="868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7004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5" name="docshape775"/>
            <p:cNvSpPr>
              <a:spLocks/>
            </p:cNvSpPr>
            <p:nvPr/>
          </p:nvSpPr>
          <p:spPr bwMode="auto">
            <a:xfrm>
              <a:off x="14297" y="1018"/>
              <a:ext cx="1440" cy="1137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127006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05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7" name="docshape777"/>
            <p:cNvSpPr>
              <a:spLocks/>
            </p:cNvSpPr>
            <p:nvPr/>
          </p:nvSpPr>
          <p:spPr bwMode="auto">
            <a:xfrm>
              <a:off x="9299" y="1178"/>
              <a:ext cx="1422" cy="919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8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638" y="705"/>
              <a:ext cx="3574" cy="2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9" name="docshape779"/>
            <p:cNvSpPr>
              <a:spLocks/>
            </p:cNvSpPr>
            <p:nvPr/>
          </p:nvSpPr>
          <p:spPr bwMode="auto">
            <a:xfrm>
              <a:off x="12502" y="1000"/>
              <a:ext cx="1636" cy="1190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0,65 га г.Маркс , вблизи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дома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по ул. Кирова д.2А</a:t>
              </a:r>
              <a:endParaRPr lang="ru-RU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0" name="docshape780"/>
            <p:cNvSpPr txBox="1">
              <a:spLocks noChangeArrowheads="1"/>
            </p:cNvSpPr>
            <p:nvPr/>
          </p:nvSpPr>
          <p:spPr bwMode="auto">
            <a:xfrm>
              <a:off x="7814" y="1178"/>
              <a:ext cx="1269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1000" b="1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от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150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млн.руб.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1" name="docshape781"/>
            <p:cNvSpPr txBox="1">
              <a:spLocks noChangeArrowheads="1"/>
            </p:cNvSpPr>
            <p:nvPr/>
          </p:nvSpPr>
          <p:spPr bwMode="auto">
            <a:xfrm>
              <a:off x="9519" y="1229"/>
              <a:ext cx="832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Аренда</a:t>
              </a:r>
            </a:p>
          </p:txBody>
        </p:sp>
        <p:sp>
          <p:nvSpPr>
            <p:cNvPr id="127012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013" name="docshape783"/>
            <p:cNvSpPr txBox="1">
              <a:spLocks noChangeArrowheads="1"/>
            </p:cNvSpPr>
            <p:nvPr/>
          </p:nvSpPr>
          <p:spPr bwMode="auto">
            <a:xfrm>
              <a:off x="13193" y="1464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4" name="docshape784"/>
            <p:cNvSpPr txBox="1">
              <a:spLocks noChangeArrowheads="1"/>
            </p:cNvSpPr>
            <p:nvPr/>
          </p:nvSpPr>
          <p:spPr bwMode="auto">
            <a:xfrm>
              <a:off x="14421" y="1018"/>
              <a:ext cx="1964" cy="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5" name="docshape785"/>
            <p:cNvSpPr txBox="1">
              <a:spLocks noChangeArrowheads="1"/>
            </p:cNvSpPr>
            <p:nvPr/>
          </p:nvSpPr>
          <p:spPr bwMode="auto">
            <a:xfrm>
              <a:off x="7782" y="2499"/>
              <a:ext cx="11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</a:p>
          </p:txBody>
        </p:sp>
        <p:sp>
          <p:nvSpPr>
            <p:cNvPr id="127016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8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9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400582" y="2322082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48165" y="2248415"/>
            <a:ext cx="13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09253" y="2327078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62590" y="2324833"/>
            <a:ext cx="1262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41127" y="4102708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91116" y="4071258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83979" y="1408967"/>
            <a:ext cx="136190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Возможность </a:t>
            </a:r>
          </a:p>
          <a:p>
            <a:pPr algn="just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подключение 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к объектам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газоснабжения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электроснабжения по техническим условиям</a:t>
            </a:r>
          </a:p>
        </p:txBody>
      </p:sp>
      <p:sp>
        <p:nvSpPr>
          <p:cNvPr id="42" name="docshape795"/>
          <p:cNvSpPr>
            <a:spLocks/>
          </p:cNvSpPr>
          <p:nvPr/>
        </p:nvSpPr>
        <p:spPr bwMode="auto">
          <a:xfrm>
            <a:off x="4363196" y="2720414"/>
            <a:ext cx="3492500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02289" y="3143570"/>
            <a:ext cx="519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Строительство современного и комфортабельного туристического комплекса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Организация  семейного отдыха </a:t>
            </a:r>
          </a:p>
          <a:p>
            <a:endParaRPr lang="ru-RU" sz="1200" dirty="0"/>
          </a:p>
        </p:txBody>
      </p:sp>
      <p:pic>
        <p:nvPicPr>
          <p:cNvPr id="44" name="object 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0390" y="1319513"/>
            <a:ext cx="3993266" cy="272005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41194" y="4474029"/>
            <a:ext cx="4949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94744" y="4409954"/>
            <a:ext cx="4211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Выгодное местоположение, берег Волги, черта города Маркс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Организация прогулок по реке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Современные комфортабельные домики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81940" y="4427071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Создание в г. Марксе условий для активного семейного отдыха, развитие туристической инфраструктуры в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Марксовском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муниципальном района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земельного участка, соответствующего проекту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Улучшение организации  досуга населения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Развитие ответственного туризма, сохранение  природной тишины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Создание современных комфортных условий  для загородного отдыха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820888" y="5433398"/>
            <a:ext cx="4085112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latin typeface="Arial" pitchFamily="34" charset="0"/>
                <a:cs typeface="Arial" pitchFamily="34" charset="0"/>
              </a:rPr>
              <a:t>Для реализации  инвестиционной идеи имеется свободная инвестиционная площадка </a:t>
            </a:r>
          </a:p>
          <a:p>
            <a:r>
              <a:rPr lang="ru-RU" sz="1000" b="1" i="1" dirty="0" smtClean="0">
                <a:latin typeface="Arial" pitchFamily="34" charset="0"/>
                <a:cs typeface="Arial" pitchFamily="34" charset="0"/>
              </a:rPr>
              <a:t>Ссылка на видеоролик </a:t>
            </a:r>
          </a:p>
          <a:p>
            <a:r>
              <a:rPr lang="en-US" sz="1000" b="1" i="1" dirty="0" smtClean="0">
                <a:latin typeface="Arial" pitchFamily="34" charset="0"/>
                <a:cs typeface="Arial" pitchFamily="34" charset="0"/>
                <a:hlinkClick r:id="rId12"/>
              </a:rPr>
              <a:t>https://youtu.be/y2sjGh9Md90</a:t>
            </a:r>
            <a:endParaRPr lang="ru-RU" sz="1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идея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17378" y="1721656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15088" y="1562583"/>
            <a:ext cx="4213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371149" y="649753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520" y="961962"/>
            <a:ext cx="9181070" cy="323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1500" b="1" dirty="0" err="1" smtClean="0">
                <a:latin typeface="Arial" pitchFamily="34" charset="0"/>
                <a:cs typeface="Arial" pitchFamily="34" charset="0"/>
              </a:rPr>
              <a:t>аквакультуры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docshape795"/>
          <p:cNvSpPr>
            <a:spLocks/>
          </p:cNvSpPr>
          <p:nvPr/>
        </p:nvSpPr>
        <p:spPr bwMode="auto">
          <a:xfrm>
            <a:off x="457200" y="4152385"/>
            <a:ext cx="3507433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docshapegroup769"/>
          <p:cNvGrpSpPr>
            <a:grpSpLocks/>
          </p:cNvGrpSpPr>
          <p:nvPr/>
        </p:nvGrpSpPr>
        <p:grpSpPr bwMode="auto">
          <a:xfrm>
            <a:off x="4121965" y="1226804"/>
            <a:ext cx="6316980" cy="1417975"/>
            <a:chOff x="7264" y="705"/>
            <a:chExt cx="9948" cy="2231"/>
          </a:xfrm>
        </p:grpSpPr>
        <p:pic>
          <p:nvPicPr>
            <p:cNvPr id="127000" name="docshape7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62" y="877"/>
              <a:ext cx="2024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1" name="docshape771"/>
            <p:cNvSpPr>
              <a:spLocks/>
            </p:cNvSpPr>
            <p:nvPr/>
          </p:nvSpPr>
          <p:spPr bwMode="auto">
            <a:xfrm>
              <a:off x="10302" y="939"/>
              <a:ext cx="1490" cy="1214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0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Частная </a:t>
              </a:r>
              <a:r>
                <a:rPr lang="ru-RU" sz="1000" b="1" dirty="0" err="1" smtClean="0">
                  <a:latin typeface="Arial" pitchFamily="34" charset="0"/>
                  <a:cs typeface="Arial" pitchFamily="34" charset="0"/>
                </a:rPr>
                <a:t>собствен-ность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2" name="docshape77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3" name="docshape773"/>
            <p:cNvSpPr>
              <a:spLocks/>
            </p:cNvSpPr>
            <p:nvPr/>
          </p:nvSpPr>
          <p:spPr bwMode="auto">
            <a:xfrm>
              <a:off x="7780" y="1195"/>
              <a:ext cx="1405" cy="970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7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7004" name="docshape77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64" y="877"/>
              <a:ext cx="2021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5" name="docshape775"/>
            <p:cNvSpPr>
              <a:spLocks/>
            </p:cNvSpPr>
            <p:nvPr/>
          </p:nvSpPr>
          <p:spPr bwMode="auto">
            <a:xfrm>
              <a:off x="14297" y="1018"/>
              <a:ext cx="1440" cy="1137"/>
            </a:xfrm>
            <a:custGeom>
              <a:avLst/>
              <a:gdLst/>
              <a:ahLst/>
              <a:cxnLst>
                <a:cxn ang="0">
                  <a:pos x="1144" y="0"/>
                </a:cxn>
                <a:cxn ang="0">
                  <a:pos x="159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5" y="717"/>
                </a:cxn>
                <a:cxn ang="0">
                  <a:pos x="1144" y="558"/>
                </a:cxn>
                <a:cxn ang="0">
                  <a:pos x="1144" y="0"/>
                </a:cxn>
              </a:cxnLst>
              <a:rect l="0" t="0" r="r" b="b"/>
              <a:pathLst>
                <a:path w="1145" h="718">
                  <a:moveTo>
                    <a:pt x="1144" y="0"/>
                  </a:moveTo>
                  <a:lnTo>
                    <a:pt x="159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5" y="717"/>
                  </a:lnTo>
                  <a:lnTo>
                    <a:pt x="1144" y="55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pic>
          <p:nvPicPr>
            <p:cNvPr id="127006" name="docshape77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837" y="827"/>
              <a:ext cx="2003" cy="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7" name="docshape777"/>
            <p:cNvSpPr>
              <a:spLocks/>
            </p:cNvSpPr>
            <p:nvPr/>
          </p:nvSpPr>
          <p:spPr bwMode="auto">
            <a:xfrm>
              <a:off x="9050" y="1178"/>
              <a:ext cx="1352" cy="962"/>
            </a:xfrm>
            <a:custGeom>
              <a:avLst/>
              <a:gdLst/>
              <a:ahLst/>
              <a:cxnLst>
                <a:cxn ang="0">
                  <a:pos x="1146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6" y="558"/>
                </a:cxn>
                <a:cxn ang="0">
                  <a:pos x="1146" y="0"/>
                </a:cxn>
              </a:cxnLst>
              <a:rect l="0" t="0" r="r" b="b"/>
              <a:pathLst>
                <a:path w="1147" h="718">
                  <a:moveTo>
                    <a:pt x="1146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6" y="558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7008" name="docshape77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638" y="705"/>
              <a:ext cx="3574" cy="2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09" name="docshape779"/>
            <p:cNvSpPr>
              <a:spLocks/>
            </p:cNvSpPr>
            <p:nvPr/>
          </p:nvSpPr>
          <p:spPr bwMode="auto">
            <a:xfrm>
              <a:off x="11867" y="1000"/>
              <a:ext cx="2129" cy="1190"/>
            </a:xfrm>
            <a:custGeom>
              <a:avLst/>
              <a:gdLst/>
              <a:ahLst/>
              <a:cxnLst>
                <a:cxn ang="0">
                  <a:pos x="1147" y="0"/>
                </a:cxn>
                <a:cxn ang="0">
                  <a:pos x="160" y="0"/>
                </a:cxn>
                <a:cxn ang="0">
                  <a:pos x="0" y="160"/>
                </a:cxn>
                <a:cxn ang="0">
                  <a:pos x="0" y="717"/>
                </a:cxn>
                <a:cxn ang="0">
                  <a:pos x="987" y="717"/>
                </a:cxn>
                <a:cxn ang="0">
                  <a:pos x="1147" y="558"/>
                </a:cxn>
                <a:cxn ang="0">
                  <a:pos x="1147" y="0"/>
                </a:cxn>
              </a:cxnLst>
              <a:rect l="0" t="0" r="r" b="b"/>
              <a:pathLst>
                <a:path w="1147" h="718">
                  <a:moveTo>
                    <a:pt x="1147" y="0"/>
                  </a:moveTo>
                  <a:lnTo>
                    <a:pt x="160" y="0"/>
                  </a:lnTo>
                  <a:lnTo>
                    <a:pt x="0" y="160"/>
                  </a:lnTo>
                  <a:lnTo>
                    <a:pt x="0" y="717"/>
                  </a:lnTo>
                  <a:lnTo>
                    <a:pt x="987" y="717"/>
                  </a:lnTo>
                  <a:lnTo>
                    <a:pt x="1147" y="558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8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Территория</a:t>
              </a:r>
            </a:p>
            <a:p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ООО «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Волжский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Дизельный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Альянс» 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0" name="docshape780"/>
            <p:cNvSpPr txBox="1">
              <a:spLocks noChangeArrowheads="1"/>
            </p:cNvSpPr>
            <p:nvPr/>
          </p:nvSpPr>
          <p:spPr bwMode="auto">
            <a:xfrm>
              <a:off x="7814" y="1589"/>
              <a:ext cx="1269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900" b="1" dirty="0" smtClean="0">
                  <a:latin typeface="Arial" pitchFamily="34" charset="0"/>
                  <a:cs typeface="Arial" pitchFamily="34" charset="0"/>
                </a:rPr>
                <a:t>120 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млн.руб.</a:t>
              </a:r>
              <a:endPara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1" name="docshape781"/>
            <p:cNvSpPr txBox="1">
              <a:spLocks noChangeArrowheads="1"/>
            </p:cNvSpPr>
            <p:nvPr/>
          </p:nvSpPr>
          <p:spPr bwMode="auto">
            <a:xfrm>
              <a:off x="9050" y="1229"/>
              <a:ext cx="1301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7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Аренда</a:t>
              </a:r>
            </a:p>
          </p:txBody>
        </p:sp>
        <p:sp>
          <p:nvSpPr>
            <p:cNvPr id="127012" name="docshape782"/>
            <p:cNvSpPr txBox="1">
              <a:spLocks noChangeArrowheads="1"/>
            </p:cNvSpPr>
            <p:nvPr/>
          </p:nvSpPr>
          <p:spPr bwMode="auto">
            <a:xfrm>
              <a:off x="11697" y="1381"/>
              <a:ext cx="378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013" name="docshape783"/>
            <p:cNvSpPr txBox="1">
              <a:spLocks noChangeArrowheads="1"/>
            </p:cNvSpPr>
            <p:nvPr/>
          </p:nvSpPr>
          <p:spPr bwMode="auto">
            <a:xfrm>
              <a:off x="13193" y="1464"/>
              <a:ext cx="865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4" name="docshape784"/>
            <p:cNvSpPr txBox="1">
              <a:spLocks noChangeArrowheads="1"/>
            </p:cNvSpPr>
            <p:nvPr/>
          </p:nvSpPr>
          <p:spPr bwMode="auto">
            <a:xfrm>
              <a:off x="14421" y="1018"/>
              <a:ext cx="1964" cy="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5" name="docshape785"/>
            <p:cNvSpPr txBox="1">
              <a:spLocks noChangeArrowheads="1"/>
            </p:cNvSpPr>
            <p:nvPr/>
          </p:nvSpPr>
          <p:spPr bwMode="auto">
            <a:xfrm>
              <a:off x="7913" y="2406"/>
              <a:ext cx="114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ИНВЕСТИЦИИ</a:t>
              </a:r>
              <a:endParaRPr kumimoji="0" lang="ru-RU" sz="18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6" name="docshape786"/>
            <p:cNvSpPr txBox="1">
              <a:spLocks noChangeArrowheads="1"/>
            </p:cNvSpPr>
            <p:nvPr/>
          </p:nvSpPr>
          <p:spPr bwMode="auto">
            <a:xfrm>
              <a:off x="9486" y="2163"/>
              <a:ext cx="1101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8" name="docshape788"/>
            <p:cNvSpPr txBox="1">
              <a:spLocks noChangeArrowheads="1"/>
            </p:cNvSpPr>
            <p:nvPr/>
          </p:nvSpPr>
          <p:spPr bwMode="auto">
            <a:xfrm>
              <a:off x="13248" y="2163"/>
              <a:ext cx="77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19" name="docshape789"/>
            <p:cNvSpPr txBox="1">
              <a:spLocks noChangeArrowheads="1"/>
            </p:cNvSpPr>
            <p:nvPr/>
          </p:nvSpPr>
          <p:spPr bwMode="auto">
            <a:xfrm>
              <a:off x="15007" y="2163"/>
              <a:ext cx="691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33338" lvl="0" indent="0" algn="ctr" defTabSz="914400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263763" y="2250830"/>
            <a:ext cx="1363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СДЕЛКИ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09970" y="2224664"/>
            <a:ext cx="1504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ФОРМА СОБСТВЕННОСТИ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75444" y="2315202"/>
            <a:ext cx="1449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ПЛОЩАДКА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213697" y="2324832"/>
            <a:ext cx="1487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41127" y="4102708"/>
            <a:ext cx="4953000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Предпосылки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91116" y="4083133"/>
            <a:ext cx="3986609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29600" y="1480219"/>
            <a:ext cx="14725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Имеются источники водоснабжения, газоснабжение, электроснабжение</a:t>
            </a:r>
          </a:p>
        </p:txBody>
      </p:sp>
      <p:sp>
        <p:nvSpPr>
          <p:cNvPr id="42" name="docshape795"/>
          <p:cNvSpPr>
            <a:spLocks/>
          </p:cNvSpPr>
          <p:nvPr/>
        </p:nvSpPr>
        <p:spPr bwMode="auto">
          <a:xfrm>
            <a:off x="4363196" y="2720414"/>
            <a:ext cx="3492500" cy="365125"/>
          </a:xfrm>
          <a:custGeom>
            <a:avLst/>
            <a:gdLst/>
            <a:ahLst/>
            <a:cxnLst>
              <a:cxn ang="0">
                <a:pos x="5008" y="0"/>
              </a:cxn>
              <a:cxn ang="0">
                <a:pos x="0" y="0"/>
              </a:cxn>
              <a:cxn ang="0">
                <a:pos x="0" y="576"/>
              </a:cxn>
              <a:cxn ang="0">
                <a:pos x="5499" y="576"/>
              </a:cxn>
              <a:cxn ang="0">
                <a:pos x="5008" y="0"/>
              </a:cxn>
            </a:cxnLst>
            <a:rect l="0" t="0" r="r" b="b"/>
            <a:pathLst>
              <a:path w="5499" h="576">
                <a:moveTo>
                  <a:pt x="5008" y="0"/>
                </a:moveTo>
                <a:lnTo>
                  <a:pt x="0" y="0"/>
                </a:lnTo>
                <a:lnTo>
                  <a:pt x="0" y="576"/>
                </a:lnTo>
                <a:lnTo>
                  <a:pt x="5499" y="576"/>
                </a:lnTo>
                <a:lnTo>
                  <a:pt x="5008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суть проекта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02289" y="3036692"/>
            <a:ext cx="51905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Аквакультура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– одно из наиболее перспективных направлений инвестирования в настоящее время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Развитие товарной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аквакультуры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/>
          </a:p>
        </p:txBody>
      </p:sp>
      <p:pic>
        <p:nvPicPr>
          <p:cNvPr id="44" name="object 4"/>
          <p:cNvPicPr/>
          <p:nvPr/>
        </p:nvPicPr>
        <p:blipFill>
          <a:blip r:embed="rId11">
            <a:lum bright="8000" contrast="45000"/>
          </a:blip>
          <a:stretch>
            <a:fillRect/>
          </a:stretch>
        </p:blipFill>
        <p:spPr>
          <a:xfrm>
            <a:off x="534766" y="1319513"/>
            <a:ext cx="3664513" cy="272005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41194" y="4474029"/>
            <a:ext cx="4949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94744" y="4409954"/>
            <a:ext cx="4211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Свежие и качественные продукты круглый год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Наличие свободных инвестиционных ниш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Возможность организации перерабатывающего производства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81940" y="4427071"/>
            <a:ext cx="4953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Растущая потребность населения в белковой пище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спроса на высококачественный продукт в концепции здорового питания  - охлажденная рыба, выращенная на высококачественных кормах с высокой степенью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биобезопасности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Высокая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биобезопасность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эко-продукт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Наличие подходящей свободной площадки для реализации проекта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820888" y="5433398"/>
            <a:ext cx="4085112" cy="2462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sz="1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55"/>
          <p:cNvSpPr txBox="1"/>
          <p:nvPr/>
        </p:nvSpPr>
        <p:spPr>
          <a:xfrm>
            <a:off x="435482" y="2258207"/>
            <a:ext cx="1167529" cy="764227"/>
          </a:xfrm>
          <a:prstGeom prst="rect">
            <a:avLst/>
          </a:prstGeom>
        </p:spPr>
        <p:txBody>
          <a:bodyPr vert="horz" wrap="square" lIns="0" tIns="20236" rIns="0" bIns="0" rtlCol="0">
            <a:spAutoFit/>
          </a:bodyPr>
          <a:lstStyle/>
          <a:p>
            <a:pPr marL="13056" marR="5222" algn="just">
              <a:lnSpc>
                <a:spcPts val="823"/>
              </a:lnSpc>
              <a:spcBef>
                <a:spcPts val="160"/>
              </a:spcBef>
            </a:pPr>
            <a:r>
              <a:rPr lang="ru-RU" sz="900" b="1" spc="-36" dirty="0">
                <a:solidFill>
                  <a:srgbClr val="2B2E31"/>
                </a:solidFill>
                <a:latin typeface="Calibri"/>
                <a:cs typeface="Calibri"/>
              </a:rPr>
              <a:t> </a:t>
            </a: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  <a:buFontTx/>
              <a:buChar char="-"/>
            </a:pPr>
            <a:endParaRPr lang="ru-RU" sz="700" b="1" spc="-36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marR="5222">
              <a:lnSpc>
                <a:spcPts val="823"/>
              </a:lnSpc>
              <a:spcBef>
                <a:spcPts val="160"/>
              </a:spcBef>
            </a:pPr>
            <a:endParaRPr sz="700" dirty="0">
              <a:latin typeface="Calibri"/>
              <a:cs typeface="Calibri"/>
            </a:endParaRPr>
          </a:p>
        </p:txBody>
      </p:sp>
      <p:sp>
        <p:nvSpPr>
          <p:cNvPr id="23" name="object 2"/>
          <p:cNvSpPr txBox="1">
            <a:spLocks/>
          </p:cNvSpPr>
          <p:nvPr/>
        </p:nvSpPr>
        <p:spPr>
          <a:xfrm>
            <a:off x="430413" y="547272"/>
            <a:ext cx="9475587" cy="38297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0" tIns="13513" rIns="0" bIns="0" rtlCol="0">
            <a:spAutoFit/>
          </a:bodyPr>
          <a:lstStyle>
            <a:lvl1pPr>
              <a:defRPr sz="5067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3513">
              <a:spcBef>
                <a:spcPts val="106"/>
              </a:spcBef>
            </a:pPr>
            <a:r>
              <a:rPr lang="ru-RU" sz="2400" b="1" kern="0" dirty="0" smtClean="0">
                <a:solidFill>
                  <a:schemeClr val="tx1"/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МЕРЫ ПОДДЕРЖКИ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91489" y="232901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меры поддержки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505097" y="1401546"/>
            <a:ext cx="4497842" cy="732054"/>
          </a:xfrm>
          <a:prstGeom prst="roundRect">
            <a:avLst>
              <a:gd name="adj" fmla="val 262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ФИНАНСОВЫЕ МЕРЫ ПОДДЕРЖКИ ИНВЕСТОРОВ</a:t>
            </a:r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5155475" y="1462902"/>
            <a:ext cx="4497842" cy="690490"/>
          </a:xfrm>
          <a:prstGeom prst="roundRect">
            <a:avLst>
              <a:gd name="adj" fmla="val 262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НЕФИНАНСОВЫЕ МЕРЫ ПОДДЕРЖКИ ИНВЕСТОРОВ</a:t>
            </a:r>
            <a:endParaRPr lang="x-none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405342" y="2190127"/>
            <a:ext cx="4471458" cy="3401048"/>
          </a:xfrm>
          <a:prstGeom prst="roundRect">
            <a:avLst>
              <a:gd name="adj" fmla="val 96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Освобождение от уплаты земельного налога сроком на 2 года по  приоритетным для района направлениям </a:t>
            </a:r>
            <a:r>
              <a:rPr lang="ru-RU" sz="1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(обрабатывающие производства, сельское хозяйство, строительство) </a:t>
            </a:r>
          </a:p>
          <a:p>
            <a:pPr algn="just"/>
            <a:endParaRPr lang="ru-RU" sz="1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Освобождение на 50% от уплаты земельного налога инвесторов, участников специального инвестиционного контракта на срок его действия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Имущественная поддержка субъектов малого и среднего предпринимательства (согласно утвержденного перечня муниципального имущества)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Мероприятия по государственной регистрации договоров аренды и договоров купли - продажи, заключенных администрацией с организациями-инвесторами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Конкурсное размещение муниципального  заказа для субъектов МСП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x-none" sz="1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5203741" y="2819399"/>
            <a:ext cx="4360620" cy="2562226"/>
          </a:xfrm>
          <a:prstGeom prst="roundRect">
            <a:avLst>
              <a:gd name="adj" fmla="val 96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Сопровождение инвесторов в режиме «Единое окно» 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Сокращение сроков предоставления разрешительной документации для инвесторов по отдельным процедурам в 2 раза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Направление ходатайств и обращений в федеральные органы государственной власти и иные организации об оказании содействия инвесторам в рамках работы Совета по инвестициям</a:t>
            </a:r>
          </a:p>
          <a:p>
            <a:pPr lvl="0"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Распространение позитивной информации об инвесторах в СМИ </a:t>
            </a:r>
          </a:p>
          <a:p>
            <a:pPr lvl="0" algn="just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Посещение главой муниципального района и инвестиционным уполномоченным администрации муниципального района предприятий и организаций, реализующих инвестиционные проекты, для оказания содействия в решении вопросов, возникающих при реализации проектов</a:t>
            </a:r>
          </a:p>
          <a:p>
            <a:pPr algn="just"/>
            <a:endParaRPr lang="en-US" sz="900" dirty="0" smtClean="0">
              <a:solidFill>
                <a:srgbClr val="1EBCEF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lvl="0"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dirty="0" smtClean="0">
              <a:solidFill>
                <a:srgbClr val="1EBCEF"/>
              </a:solidFill>
              <a:latin typeface="Arial" pitchFamily="34" charset="0"/>
              <a:ea typeface="ＭＳ Ｐゴシック" charset="0"/>
              <a:cs typeface="Arial" pitchFamily="34" charset="0"/>
              <a:sym typeface="Arial" charset="0"/>
            </a:endParaRPr>
          </a:p>
          <a:p>
            <a:pPr lvl="0" algn="just"/>
            <a:endParaRPr lang="ru-RU" sz="1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dirty="0" smtClean="0">
              <a:solidFill>
                <a:schemeClr val="tx1"/>
              </a:solidFill>
              <a:latin typeface="Arial" pitchFamily="34" charset="0"/>
              <a:ea typeface="ＭＳ Ｐゴシック" charset="0"/>
              <a:cs typeface="Arial" pitchFamily="34" charset="0"/>
              <a:sym typeface="Arial" charset="0"/>
            </a:endParaRPr>
          </a:p>
          <a:p>
            <a:pPr lvl="0"/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493069" y="649753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482" y="2351559"/>
            <a:ext cx="115416" cy="115416"/>
          </a:xfrm>
          <a:prstGeom prst="rect">
            <a:avLst/>
          </a:prstGeom>
        </p:spPr>
      </p:pic>
      <p:pic>
        <p:nvPicPr>
          <p:cNvPr id="11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482" y="2961159"/>
            <a:ext cx="115416" cy="115416"/>
          </a:xfrm>
          <a:prstGeom prst="rect">
            <a:avLst/>
          </a:prstGeom>
        </p:spPr>
      </p:pic>
      <p:pic>
        <p:nvPicPr>
          <p:cNvPr id="12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532" y="3570759"/>
            <a:ext cx="115416" cy="115416"/>
          </a:xfrm>
          <a:prstGeom prst="rect">
            <a:avLst/>
          </a:prstGeom>
        </p:spPr>
      </p:pic>
      <p:pic>
        <p:nvPicPr>
          <p:cNvPr id="13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057" y="4180359"/>
            <a:ext cx="115416" cy="115416"/>
          </a:xfrm>
          <a:prstGeom prst="rect">
            <a:avLst/>
          </a:prstGeom>
        </p:spPr>
      </p:pic>
      <p:pic>
        <p:nvPicPr>
          <p:cNvPr id="14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582" y="4789959"/>
            <a:ext cx="115416" cy="115416"/>
          </a:xfrm>
          <a:prstGeom prst="rect">
            <a:avLst/>
          </a:prstGeom>
        </p:spPr>
      </p:pic>
      <p:pic>
        <p:nvPicPr>
          <p:cNvPr id="15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82" y="2361084"/>
            <a:ext cx="115416" cy="115416"/>
          </a:xfrm>
          <a:prstGeom prst="rect">
            <a:avLst/>
          </a:prstGeom>
        </p:spPr>
      </p:pic>
      <p:pic>
        <p:nvPicPr>
          <p:cNvPr id="16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82" y="2684934"/>
            <a:ext cx="115416" cy="115416"/>
          </a:xfrm>
          <a:prstGeom prst="rect">
            <a:avLst/>
          </a:prstGeom>
        </p:spPr>
      </p:pic>
      <p:pic>
        <p:nvPicPr>
          <p:cNvPr id="17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82" y="3132609"/>
            <a:ext cx="115416" cy="115416"/>
          </a:xfrm>
          <a:prstGeom prst="rect">
            <a:avLst/>
          </a:prstGeom>
        </p:spPr>
      </p:pic>
      <p:pic>
        <p:nvPicPr>
          <p:cNvPr id="18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82" y="3742209"/>
            <a:ext cx="115416" cy="115416"/>
          </a:xfrm>
          <a:prstGeom prst="rect">
            <a:avLst/>
          </a:prstGeom>
        </p:spPr>
      </p:pic>
      <p:pic>
        <p:nvPicPr>
          <p:cNvPr id="19" name="Picture 21" descr="karta-proekti-blank3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082" y="4047009"/>
            <a:ext cx="115416" cy="115416"/>
          </a:xfrm>
          <a:prstGeom prst="rect">
            <a:avLst/>
          </a:prstGeom>
        </p:spPr>
      </p:pic>
      <p:pic>
        <p:nvPicPr>
          <p:cNvPr id="2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/>
          <p:nvPr/>
        </p:nvSpPr>
        <p:spPr>
          <a:xfrm>
            <a:off x="81946" y="2574509"/>
            <a:ext cx="3353380" cy="389506"/>
          </a:xfrm>
          <a:prstGeom prst="rect">
            <a:avLst/>
          </a:prstGeom>
        </p:spPr>
        <p:txBody>
          <a:bodyPr vert="horz" wrap="square" lIns="0" tIns="9057" rIns="0" bIns="0" rtlCol="0">
            <a:spAutoFit/>
          </a:bodyPr>
          <a:lstStyle/>
          <a:p>
            <a:pPr marL="12940" marR="5176" algn="ctr" defTabSz="698722">
              <a:lnSpc>
                <a:spcPct val="103200"/>
              </a:lnSpc>
              <a:spcBef>
                <a:spcPts val="70"/>
              </a:spcBef>
            </a:pPr>
            <a:r>
              <a:rPr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МИНИСТЕРСТВО  </a:t>
            </a: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ИНВЕСТИЦИОННОЙ </a:t>
            </a:r>
            <a:b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</a:b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ПОЛИТИКИ </a:t>
            </a:r>
            <a:r>
              <a:rPr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САРАТОВСКОЙ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1944" y="1340458"/>
            <a:ext cx="493386" cy="1048406"/>
          </a:xfrm>
          <a:prstGeom prst="rect">
            <a:avLst/>
          </a:prstGeom>
        </p:spPr>
      </p:pic>
      <p:grpSp>
        <p:nvGrpSpPr>
          <p:cNvPr id="3" name="Группа 8"/>
          <p:cNvGrpSpPr/>
          <p:nvPr/>
        </p:nvGrpSpPr>
        <p:grpSpPr>
          <a:xfrm>
            <a:off x="4286104" y="1454906"/>
            <a:ext cx="825735" cy="844819"/>
            <a:chOff x="362972" y="323605"/>
            <a:chExt cx="817880" cy="663888"/>
          </a:xfrm>
        </p:grpSpPr>
        <p:sp>
          <p:nvSpPr>
            <p:cNvPr id="10" name="object 279"/>
            <p:cNvSpPr/>
            <p:nvPr/>
          </p:nvSpPr>
          <p:spPr>
            <a:xfrm>
              <a:off x="766340" y="323605"/>
              <a:ext cx="124460" cy="377613"/>
            </a:xfrm>
            <a:custGeom>
              <a:avLst/>
              <a:gdLst/>
              <a:ahLst/>
              <a:cxnLst/>
              <a:rect l="l" t="t" r="r" b="b"/>
              <a:pathLst>
                <a:path w="93345" h="283209">
                  <a:moveTo>
                    <a:pt x="38773" y="0"/>
                  </a:moveTo>
                  <a:lnTo>
                    <a:pt x="37401" y="215"/>
                  </a:lnTo>
                  <a:lnTo>
                    <a:pt x="0" y="33616"/>
                  </a:lnTo>
                  <a:lnTo>
                    <a:pt x="7706" y="31828"/>
                  </a:lnTo>
                  <a:lnTo>
                    <a:pt x="15293" y="29760"/>
                  </a:lnTo>
                  <a:lnTo>
                    <a:pt x="22752" y="27385"/>
                  </a:lnTo>
                  <a:lnTo>
                    <a:pt x="36741" y="22009"/>
                  </a:lnTo>
                  <a:lnTo>
                    <a:pt x="38176" y="23152"/>
                  </a:lnTo>
                  <a:lnTo>
                    <a:pt x="38201" y="282600"/>
                  </a:lnTo>
                  <a:lnTo>
                    <a:pt x="92773" y="272046"/>
                  </a:lnTo>
                  <a:lnTo>
                    <a:pt x="92735" y="44970"/>
                  </a:lnTo>
                  <a:lnTo>
                    <a:pt x="93052" y="41757"/>
                  </a:lnTo>
                  <a:lnTo>
                    <a:pt x="38773" y="0"/>
                  </a:lnTo>
                  <a:close/>
                </a:path>
              </a:pathLst>
            </a:custGeom>
            <a:solidFill>
              <a:srgbClr val="E92E32"/>
            </a:solidFill>
          </p:spPr>
          <p:txBody>
            <a:bodyPr wrap="square" lIns="0" tIns="0" rIns="0" bIns="0" rtlCol="0"/>
            <a:lstStyle/>
            <a:p>
              <a:pPr defTabSz="591496"/>
              <a:endParaRPr sz="2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280"/>
            <p:cNvSpPr/>
            <p:nvPr/>
          </p:nvSpPr>
          <p:spPr>
            <a:xfrm>
              <a:off x="573725" y="468503"/>
              <a:ext cx="221385" cy="3012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91496"/>
              <a:endParaRPr sz="2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281"/>
            <p:cNvSpPr/>
            <p:nvPr/>
          </p:nvSpPr>
          <p:spPr>
            <a:xfrm>
              <a:off x="362972" y="681846"/>
              <a:ext cx="817880" cy="305647"/>
            </a:xfrm>
            <a:custGeom>
              <a:avLst/>
              <a:gdLst/>
              <a:ahLst/>
              <a:cxnLst/>
              <a:rect l="l" t="t" r="r" b="b"/>
              <a:pathLst>
                <a:path w="613410" h="229234">
                  <a:moveTo>
                    <a:pt x="367906" y="221157"/>
                  </a:moveTo>
                  <a:lnTo>
                    <a:pt x="341871" y="211023"/>
                  </a:lnTo>
                  <a:lnTo>
                    <a:pt x="328523" y="205003"/>
                  </a:lnTo>
                  <a:lnTo>
                    <a:pt x="301993" y="192582"/>
                  </a:lnTo>
                  <a:lnTo>
                    <a:pt x="288518" y="186804"/>
                  </a:lnTo>
                  <a:lnTo>
                    <a:pt x="260832" y="179095"/>
                  </a:lnTo>
                  <a:lnTo>
                    <a:pt x="233654" y="178206"/>
                  </a:lnTo>
                  <a:lnTo>
                    <a:pt x="206819" y="183896"/>
                  </a:lnTo>
                  <a:lnTo>
                    <a:pt x="180225" y="195859"/>
                  </a:lnTo>
                  <a:lnTo>
                    <a:pt x="184772" y="197637"/>
                  </a:lnTo>
                  <a:lnTo>
                    <a:pt x="192278" y="197929"/>
                  </a:lnTo>
                  <a:lnTo>
                    <a:pt x="208051" y="199186"/>
                  </a:lnTo>
                  <a:lnTo>
                    <a:pt x="223545" y="201752"/>
                  </a:lnTo>
                  <a:lnTo>
                    <a:pt x="238772" y="205625"/>
                  </a:lnTo>
                  <a:lnTo>
                    <a:pt x="253758" y="210794"/>
                  </a:lnTo>
                  <a:lnTo>
                    <a:pt x="271970" y="217805"/>
                  </a:lnTo>
                  <a:lnTo>
                    <a:pt x="290423" y="224193"/>
                  </a:lnTo>
                  <a:lnTo>
                    <a:pt x="309460" y="228371"/>
                  </a:lnTo>
                  <a:lnTo>
                    <a:pt x="328612" y="229019"/>
                  </a:lnTo>
                  <a:lnTo>
                    <a:pt x="348030" y="226504"/>
                  </a:lnTo>
                  <a:lnTo>
                    <a:pt x="367906" y="221157"/>
                  </a:lnTo>
                  <a:close/>
                </a:path>
                <a:path w="613410" h="229234">
                  <a:moveTo>
                    <a:pt x="613079" y="48475"/>
                  </a:moveTo>
                  <a:lnTo>
                    <a:pt x="576287" y="26403"/>
                  </a:lnTo>
                  <a:lnTo>
                    <a:pt x="507136" y="4584"/>
                  </a:lnTo>
                  <a:lnTo>
                    <a:pt x="451586" y="0"/>
                  </a:lnTo>
                  <a:lnTo>
                    <a:pt x="432803" y="457"/>
                  </a:lnTo>
                  <a:lnTo>
                    <a:pt x="414032" y="1638"/>
                  </a:lnTo>
                  <a:lnTo>
                    <a:pt x="395300" y="3365"/>
                  </a:lnTo>
                  <a:lnTo>
                    <a:pt x="393585" y="1955"/>
                  </a:lnTo>
                  <a:lnTo>
                    <a:pt x="344716" y="10985"/>
                  </a:lnTo>
                  <a:lnTo>
                    <a:pt x="342773" y="12522"/>
                  </a:lnTo>
                  <a:lnTo>
                    <a:pt x="340741" y="13919"/>
                  </a:lnTo>
                  <a:lnTo>
                    <a:pt x="323507" y="18440"/>
                  </a:lnTo>
                  <a:lnTo>
                    <a:pt x="309397" y="20929"/>
                  </a:lnTo>
                  <a:lnTo>
                    <a:pt x="295656" y="24599"/>
                  </a:lnTo>
                  <a:lnTo>
                    <a:pt x="282321" y="29502"/>
                  </a:lnTo>
                  <a:lnTo>
                    <a:pt x="269379" y="35648"/>
                  </a:lnTo>
                  <a:lnTo>
                    <a:pt x="268820" y="36131"/>
                  </a:lnTo>
                  <a:lnTo>
                    <a:pt x="251625" y="42545"/>
                  </a:lnTo>
                  <a:lnTo>
                    <a:pt x="248704" y="41148"/>
                  </a:lnTo>
                  <a:lnTo>
                    <a:pt x="246214" y="42849"/>
                  </a:lnTo>
                  <a:lnTo>
                    <a:pt x="243789" y="43878"/>
                  </a:lnTo>
                  <a:lnTo>
                    <a:pt x="225018" y="51612"/>
                  </a:lnTo>
                  <a:lnTo>
                    <a:pt x="215684" y="55562"/>
                  </a:lnTo>
                  <a:lnTo>
                    <a:pt x="206476" y="59804"/>
                  </a:lnTo>
                  <a:lnTo>
                    <a:pt x="202946" y="61531"/>
                  </a:lnTo>
                  <a:lnTo>
                    <a:pt x="198678" y="62115"/>
                  </a:lnTo>
                  <a:lnTo>
                    <a:pt x="196380" y="65913"/>
                  </a:lnTo>
                  <a:lnTo>
                    <a:pt x="193243" y="67957"/>
                  </a:lnTo>
                  <a:lnTo>
                    <a:pt x="144462" y="91935"/>
                  </a:lnTo>
                  <a:lnTo>
                    <a:pt x="96748" y="117805"/>
                  </a:lnTo>
                  <a:lnTo>
                    <a:pt x="49911" y="145249"/>
                  </a:lnTo>
                  <a:lnTo>
                    <a:pt x="3797" y="173951"/>
                  </a:lnTo>
                  <a:lnTo>
                    <a:pt x="0" y="176504"/>
                  </a:lnTo>
                  <a:lnTo>
                    <a:pt x="1765" y="176911"/>
                  </a:lnTo>
                  <a:lnTo>
                    <a:pt x="32626" y="176695"/>
                  </a:lnTo>
                  <a:lnTo>
                    <a:pt x="36474" y="177469"/>
                  </a:lnTo>
                  <a:lnTo>
                    <a:pt x="37896" y="176644"/>
                  </a:lnTo>
                  <a:lnTo>
                    <a:pt x="39674" y="175615"/>
                  </a:lnTo>
                  <a:lnTo>
                    <a:pt x="64871" y="160261"/>
                  </a:lnTo>
                  <a:lnTo>
                    <a:pt x="132181" y="121640"/>
                  </a:lnTo>
                  <a:lnTo>
                    <a:pt x="177012" y="98386"/>
                  </a:lnTo>
                  <a:lnTo>
                    <a:pt x="222719" y="77063"/>
                  </a:lnTo>
                  <a:lnTo>
                    <a:pt x="269494" y="58102"/>
                  </a:lnTo>
                  <a:lnTo>
                    <a:pt x="315645" y="42545"/>
                  </a:lnTo>
                  <a:lnTo>
                    <a:pt x="354799" y="32004"/>
                  </a:lnTo>
                  <a:lnTo>
                    <a:pt x="394030" y="24765"/>
                  </a:lnTo>
                  <a:lnTo>
                    <a:pt x="369468" y="45504"/>
                  </a:lnTo>
                  <a:lnTo>
                    <a:pt x="352742" y="69786"/>
                  </a:lnTo>
                  <a:lnTo>
                    <a:pt x="343065" y="97383"/>
                  </a:lnTo>
                  <a:lnTo>
                    <a:pt x="339712" y="128054"/>
                  </a:lnTo>
                  <a:lnTo>
                    <a:pt x="339509" y="141389"/>
                  </a:lnTo>
                  <a:lnTo>
                    <a:pt x="319341" y="138417"/>
                  </a:lnTo>
                  <a:lnTo>
                    <a:pt x="315582" y="135661"/>
                  </a:lnTo>
                  <a:lnTo>
                    <a:pt x="312572" y="129146"/>
                  </a:lnTo>
                  <a:lnTo>
                    <a:pt x="303606" y="114300"/>
                  </a:lnTo>
                  <a:lnTo>
                    <a:pt x="260705" y="90589"/>
                  </a:lnTo>
                  <a:lnTo>
                    <a:pt x="243001" y="89814"/>
                  </a:lnTo>
                  <a:lnTo>
                    <a:pt x="225691" y="91935"/>
                  </a:lnTo>
                  <a:lnTo>
                    <a:pt x="159664" y="116928"/>
                  </a:lnTo>
                  <a:lnTo>
                    <a:pt x="98310" y="153987"/>
                  </a:lnTo>
                  <a:lnTo>
                    <a:pt x="67322" y="176136"/>
                  </a:lnTo>
                  <a:lnTo>
                    <a:pt x="64846" y="176796"/>
                  </a:lnTo>
                  <a:lnTo>
                    <a:pt x="64566" y="179717"/>
                  </a:lnTo>
                  <a:lnTo>
                    <a:pt x="68326" y="180340"/>
                  </a:lnTo>
                  <a:lnTo>
                    <a:pt x="72250" y="180365"/>
                  </a:lnTo>
                  <a:lnTo>
                    <a:pt x="75679" y="181698"/>
                  </a:lnTo>
                  <a:lnTo>
                    <a:pt x="83172" y="183400"/>
                  </a:lnTo>
                  <a:lnTo>
                    <a:pt x="90017" y="182664"/>
                  </a:lnTo>
                  <a:lnTo>
                    <a:pt x="96520" y="179984"/>
                  </a:lnTo>
                  <a:lnTo>
                    <a:pt x="103022" y="175844"/>
                  </a:lnTo>
                  <a:lnTo>
                    <a:pt x="125755" y="160261"/>
                  </a:lnTo>
                  <a:lnTo>
                    <a:pt x="148996" y="145872"/>
                  </a:lnTo>
                  <a:lnTo>
                    <a:pt x="198297" y="121691"/>
                  </a:lnTo>
                  <a:lnTo>
                    <a:pt x="240588" y="110604"/>
                  </a:lnTo>
                  <a:lnTo>
                    <a:pt x="255485" y="110604"/>
                  </a:lnTo>
                  <a:lnTo>
                    <a:pt x="267309" y="112915"/>
                  </a:lnTo>
                  <a:lnTo>
                    <a:pt x="277583" y="117881"/>
                  </a:lnTo>
                  <a:lnTo>
                    <a:pt x="286232" y="125590"/>
                  </a:lnTo>
                  <a:lnTo>
                    <a:pt x="293293" y="136118"/>
                  </a:lnTo>
                  <a:lnTo>
                    <a:pt x="269862" y="139763"/>
                  </a:lnTo>
                  <a:lnTo>
                    <a:pt x="247980" y="146939"/>
                  </a:lnTo>
                  <a:lnTo>
                    <a:pt x="227279" y="157162"/>
                  </a:lnTo>
                  <a:lnTo>
                    <a:pt x="207365" y="169926"/>
                  </a:lnTo>
                  <a:lnTo>
                    <a:pt x="211632" y="171208"/>
                  </a:lnTo>
                  <a:lnTo>
                    <a:pt x="214528" y="170649"/>
                  </a:lnTo>
                  <a:lnTo>
                    <a:pt x="217436" y="169837"/>
                  </a:lnTo>
                  <a:lnTo>
                    <a:pt x="241541" y="165569"/>
                  </a:lnTo>
                  <a:lnTo>
                    <a:pt x="265150" y="165989"/>
                  </a:lnTo>
                  <a:lnTo>
                    <a:pt x="288302" y="170815"/>
                  </a:lnTo>
                  <a:lnTo>
                    <a:pt x="311035" y="179743"/>
                  </a:lnTo>
                  <a:lnTo>
                    <a:pt x="317677" y="182854"/>
                  </a:lnTo>
                  <a:lnTo>
                    <a:pt x="331025" y="188912"/>
                  </a:lnTo>
                  <a:lnTo>
                    <a:pt x="337629" y="192112"/>
                  </a:lnTo>
                  <a:lnTo>
                    <a:pt x="371233" y="204825"/>
                  </a:lnTo>
                  <a:lnTo>
                    <a:pt x="405168" y="209499"/>
                  </a:lnTo>
                  <a:lnTo>
                    <a:pt x="439458" y="206997"/>
                  </a:lnTo>
                  <a:lnTo>
                    <a:pt x="496277" y="188099"/>
                  </a:lnTo>
                  <a:lnTo>
                    <a:pt x="525729" y="162941"/>
                  </a:lnTo>
                  <a:lnTo>
                    <a:pt x="531342" y="157060"/>
                  </a:lnTo>
                  <a:lnTo>
                    <a:pt x="545884" y="137464"/>
                  </a:lnTo>
                  <a:lnTo>
                    <a:pt x="537819" y="138798"/>
                  </a:lnTo>
                  <a:lnTo>
                    <a:pt x="531279" y="141973"/>
                  </a:lnTo>
                  <a:lnTo>
                    <a:pt x="524713" y="144856"/>
                  </a:lnTo>
                  <a:lnTo>
                    <a:pt x="485482" y="157937"/>
                  </a:lnTo>
                  <a:lnTo>
                    <a:pt x="445985" y="162941"/>
                  </a:lnTo>
                  <a:lnTo>
                    <a:pt x="406234" y="160261"/>
                  </a:lnTo>
                  <a:lnTo>
                    <a:pt x="366217" y="150228"/>
                  </a:lnTo>
                  <a:lnTo>
                    <a:pt x="362038" y="148818"/>
                  </a:lnTo>
                  <a:lnTo>
                    <a:pt x="360705" y="146939"/>
                  </a:lnTo>
                  <a:lnTo>
                    <a:pt x="360730" y="141782"/>
                  </a:lnTo>
                  <a:lnTo>
                    <a:pt x="360845" y="134454"/>
                  </a:lnTo>
                  <a:lnTo>
                    <a:pt x="360286" y="128054"/>
                  </a:lnTo>
                  <a:lnTo>
                    <a:pt x="366420" y="90068"/>
                  </a:lnTo>
                  <a:lnTo>
                    <a:pt x="396659" y="48031"/>
                  </a:lnTo>
                  <a:lnTo>
                    <a:pt x="432422" y="30937"/>
                  </a:lnTo>
                  <a:lnTo>
                    <a:pt x="465302" y="26403"/>
                  </a:lnTo>
                  <a:lnTo>
                    <a:pt x="497852" y="28397"/>
                  </a:lnTo>
                  <a:lnTo>
                    <a:pt x="529247" y="34912"/>
                  </a:lnTo>
                  <a:lnTo>
                    <a:pt x="559689" y="45186"/>
                  </a:lnTo>
                  <a:lnTo>
                    <a:pt x="589368" y="58381"/>
                  </a:lnTo>
                  <a:lnTo>
                    <a:pt x="597166" y="61976"/>
                  </a:lnTo>
                  <a:lnTo>
                    <a:pt x="601916" y="62547"/>
                  </a:lnTo>
                  <a:lnTo>
                    <a:pt x="605675" y="59575"/>
                  </a:lnTo>
                  <a:lnTo>
                    <a:pt x="610476" y="52501"/>
                  </a:lnTo>
                  <a:lnTo>
                    <a:pt x="613079" y="48475"/>
                  </a:lnTo>
                  <a:close/>
                </a:path>
              </a:pathLst>
            </a:custGeom>
            <a:solidFill>
              <a:srgbClr val="4756A0"/>
            </a:solidFill>
          </p:spPr>
          <p:txBody>
            <a:bodyPr wrap="square" lIns="0" tIns="0" rIns="0" bIns="0" rtlCol="0"/>
            <a:lstStyle/>
            <a:p>
              <a:pPr defTabSz="591496"/>
              <a:endParaRPr sz="23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972075" y="2541092"/>
            <a:ext cx="3613227" cy="997012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НЕКОММЕРЧЕСКАЯ МИКРОКРЕДИТНАЯ КОМПАНИЯ ФОНД МИКРОКРЕДИТОВАНИЯ СУБЪЕКТОВ МАЛОГО ПРЕДПРИНИМАТЕЛЬСТВА САРАТОВСКОЙ ОБЛАСТИ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7018" y="1340457"/>
            <a:ext cx="543341" cy="1095929"/>
          </a:xfrm>
          <a:prstGeom prst="rect">
            <a:avLst/>
          </a:prstGeom>
        </p:spPr>
      </p:pic>
      <p:sp>
        <p:nvSpPr>
          <p:cNvPr id="18" name="object 4"/>
          <p:cNvSpPr txBox="1"/>
          <p:nvPr/>
        </p:nvSpPr>
        <p:spPr>
          <a:xfrm>
            <a:off x="2356392" y="2574509"/>
            <a:ext cx="4799561" cy="402330"/>
          </a:xfrm>
          <a:prstGeom prst="rect">
            <a:avLst/>
          </a:prstGeom>
        </p:spPr>
        <p:txBody>
          <a:bodyPr vert="horz" wrap="square" lIns="0" tIns="9057" rIns="0" bIns="0" rtlCol="0">
            <a:spAutoFit/>
          </a:bodyPr>
          <a:lstStyle/>
          <a:p>
            <a:pPr marL="12940" marR="5176" algn="ctr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АО «КОРПОРАЦИЯ РАЗВИТИЯ </a:t>
            </a:r>
          </a:p>
          <a:p>
            <a:pPr marL="12940" marR="5176" algn="ctr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САРАТОВСКОЙ ОБЛАСТИ»</a:t>
            </a:r>
            <a:endParaRPr sz="1200" spc="-6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ea typeface="PT Astra Serif" panose="020A0603040505020204" pitchFamily="18" charset="-52"/>
              <a:cs typeface="Arial" pitchFamily="34" charset="0"/>
            </a:endParaRPr>
          </a:p>
        </p:txBody>
      </p:sp>
      <p:sp>
        <p:nvSpPr>
          <p:cNvPr id="13" name="Google Shape;605;p14"/>
          <p:cNvSpPr txBox="1"/>
          <p:nvPr/>
        </p:nvSpPr>
        <p:spPr>
          <a:xfrm>
            <a:off x="784174" y="3666187"/>
            <a:ext cx="2393950" cy="30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76" rIns="0" bIns="0" anchor="t" anchorCtr="0">
            <a:spAutoFit/>
          </a:bodyPr>
          <a:lstStyle/>
          <a:p>
            <a:pPr marL="25330" marR="5960" indent="-11175">
              <a:lnSpc>
                <a:spcPct val="102200"/>
              </a:lnSpc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г. Саратов, ул. Рабочая 145 А, 11 этаж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Arial" pitchFamily="34" charset="0"/>
              <a:ea typeface="PT Astra Serif" panose="020A0603040505020204" pitchFamily="18" charset="-52"/>
              <a:cs typeface="Arial" pitchFamily="34" charset="0"/>
              <a:sym typeface="Tahoma"/>
            </a:endParaRPr>
          </a:p>
          <a:p>
            <a:pPr marL="25330" marR="5960" indent="-11175">
              <a:lnSpc>
                <a:spcPct val="102200"/>
              </a:lnSpc>
              <a:spcBef>
                <a:spcPts val="88"/>
              </a:spcBef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8 (8452) 69-52-62 mininvest@saratov.gov.ru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Arial" pitchFamily="34" charset="0"/>
              <a:ea typeface="PT Astra Serif" panose="020A0603040505020204" pitchFamily="18" charset="-52"/>
              <a:cs typeface="Arial" pitchFamily="34" charset="0"/>
              <a:sym typeface="Tahoma"/>
            </a:endParaRPr>
          </a:p>
        </p:txBody>
      </p:sp>
      <p:sp>
        <p:nvSpPr>
          <p:cNvPr id="14" name="Google Shape;607;p14"/>
          <p:cNvSpPr txBox="1"/>
          <p:nvPr/>
        </p:nvSpPr>
        <p:spPr>
          <a:xfrm>
            <a:off x="3788502" y="3656207"/>
            <a:ext cx="2060998" cy="29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1" rIns="0" bIns="0" anchor="t" anchorCtr="0">
            <a:spAutoFit/>
          </a:bodyPr>
          <a:lstStyle/>
          <a:p>
            <a:pPr marL="14900"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г. Саратов, ул. </a:t>
            </a: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Рабочая</a:t>
            </a: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 145 А, 9 этаж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/>
              <a:sym typeface="Tahoma"/>
            </a:endParaRPr>
          </a:p>
          <a:p>
            <a:pPr marL="14900"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8 (8452) 79-69-96 |aokrso@mail.ru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/>
              <a:sym typeface="Tahoma"/>
            </a:endParaRPr>
          </a:p>
        </p:txBody>
      </p:sp>
      <p:sp>
        <p:nvSpPr>
          <p:cNvPr id="17" name="Google Shape;607;p14"/>
          <p:cNvSpPr txBox="1"/>
          <p:nvPr/>
        </p:nvSpPr>
        <p:spPr>
          <a:xfrm>
            <a:off x="6881771" y="3666188"/>
            <a:ext cx="2060998" cy="29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901" rIns="0" bIns="0" anchor="t" anchorCtr="0">
            <a:spAutoFit/>
          </a:bodyPr>
          <a:lstStyle/>
          <a:p>
            <a:pPr marL="14900"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г. Саратов ул. Краевая, д. 85 офис № 301 (8452) 75-64-11 |</a:t>
            </a:r>
            <a:r>
              <a:rPr lang="en-US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fond@fmco.ru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/>
              <a:sym typeface="Tahoma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2878542" y="4940549"/>
            <a:ext cx="3353380" cy="402330"/>
          </a:xfrm>
          <a:prstGeom prst="rect">
            <a:avLst/>
          </a:prstGeom>
        </p:spPr>
        <p:txBody>
          <a:bodyPr vert="horz" wrap="square" lIns="0" tIns="9057" rIns="0" bIns="0" rtlCol="0">
            <a:spAutoFit/>
          </a:bodyPr>
          <a:lstStyle/>
          <a:p>
            <a:pPr marL="12940" marR="5176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Центр поддержки экспорта </a:t>
            </a:r>
          </a:p>
          <a:p>
            <a:pPr marL="12940" marR="5176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Саратовской области</a:t>
            </a:r>
            <a:endParaRPr sz="1200" spc="-6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ea typeface="PT Astra Serif" panose="020A0603040505020204" pitchFamily="18" charset="-52"/>
              <a:cs typeface="Arial" pitchFamily="34" charset="0"/>
            </a:endParaRPr>
          </a:p>
        </p:txBody>
      </p:sp>
      <p:sp>
        <p:nvSpPr>
          <p:cNvPr id="21" name="Google Shape;605;p14"/>
          <p:cNvSpPr txBox="1"/>
          <p:nvPr/>
        </p:nvSpPr>
        <p:spPr>
          <a:xfrm>
            <a:off x="2878541" y="5578845"/>
            <a:ext cx="2393950" cy="30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76" rIns="0" bIns="0" anchor="t" anchorCtr="0">
            <a:spAutoFit/>
          </a:bodyPr>
          <a:lstStyle/>
          <a:p>
            <a:pPr marL="25330" marR="5960" indent="-11175">
              <a:lnSpc>
                <a:spcPct val="102200"/>
              </a:lnSpc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г. Саратов, ул. </a:t>
            </a: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Рабочая</a:t>
            </a: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 145 А, 9 этаж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/>
              <a:sym typeface="Tahoma"/>
            </a:endParaRPr>
          </a:p>
          <a:p>
            <a:pPr marL="25330" marR="5960" indent="-11175">
              <a:lnSpc>
                <a:spcPct val="102200"/>
              </a:lnSpc>
              <a:spcBef>
                <a:spcPts val="88"/>
              </a:spcBef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8 (8452) 744-220 </a:t>
            </a:r>
            <a:r>
              <a:rPr lang="en-US" sz="900" kern="0" dirty="0">
                <a:solidFill>
                  <a:srgbClr val="000000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/>
                <a:sym typeface="Tahoma"/>
              </a:rPr>
              <a:t>cpexport64@gmail.com</a:t>
            </a:r>
          </a:p>
        </p:txBody>
      </p:sp>
      <p:sp>
        <p:nvSpPr>
          <p:cNvPr id="22" name="object 4"/>
          <p:cNvSpPr txBox="1"/>
          <p:nvPr/>
        </p:nvSpPr>
        <p:spPr>
          <a:xfrm>
            <a:off x="7002720" y="4940549"/>
            <a:ext cx="3353380" cy="402330"/>
          </a:xfrm>
          <a:prstGeom prst="rect">
            <a:avLst/>
          </a:prstGeom>
        </p:spPr>
        <p:txBody>
          <a:bodyPr vert="horz" wrap="square" lIns="0" tIns="9057" rIns="0" bIns="0" rtlCol="0">
            <a:spAutoFit/>
          </a:bodyPr>
          <a:lstStyle/>
          <a:p>
            <a:pPr marL="12940" marR="5176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Фонд </a:t>
            </a: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развития</a:t>
            </a: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промышленности</a:t>
            </a:r>
          </a:p>
          <a:p>
            <a:pPr marL="12940" marR="5176" defTabSz="698722">
              <a:lnSpc>
                <a:spcPct val="103200"/>
              </a:lnSpc>
              <a:spcBef>
                <a:spcPts val="70"/>
              </a:spcBef>
            </a:pP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Саратовской</a:t>
            </a:r>
            <a:r>
              <a:rPr lang="ru-RU" sz="1200" spc="-6" dirty="0">
                <a:solidFill>
                  <a:prstClr val="black">
                    <a:lumMod val="95000"/>
                    <a:lumOff val="5000"/>
                  </a:prst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области</a:t>
            </a:r>
            <a:endParaRPr sz="1200" spc="-6" dirty="0">
              <a:solidFill>
                <a:prstClr val="black">
                  <a:lumMod val="95000"/>
                  <a:lumOff val="5000"/>
                </a:prst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24" name="Google Shape;605;p14"/>
          <p:cNvSpPr txBox="1"/>
          <p:nvPr/>
        </p:nvSpPr>
        <p:spPr>
          <a:xfrm>
            <a:off x="7002720" y="5578845"/>
            <a:ext cx="2393950" cy="2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76" rIns="0" bIns="0" anchor="t" anchorCtr="0">
            <a:spAutoFit/>
          </a:bodyPr>
          <a:lstStyle/>
          <a:p>
            <a:pPr marL="25330" marR="5960" indent="-11175">
              <a:lnSpc>
                <a:spcPct val="102200"/>
              </a:lnSpc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г. Саратов, ул. Краевая, д. 85</a:t>
            </a:r>
          </a:p>
          <a:p>
            <a:pPr marL="25330" marR="5960" indent="-11175">
              <a:lnSpc>
                <a:spcPct val="102200"/>
              </a:lnSpc>
              <a:buClr>
                <a:srgbClr val="000000"/>
              </a:buClr>
            </a:pPr>
            <a:r>
              <a:rPr lang="ru-RU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8 (8452) 244-400 </a:t>
            </a:r>
            <a:r>
              <a:rPr lang="en-US" sz="900" kern="0" dirty="0">
                <a:solidFill>
                  <a:srgbClr val="000000">
                    <a:lumMod val="50000"/>
                  </a:srgbClr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  <a:sym typeface="Tahoma"/>
              </a:rPr>
              <a:t>info@frp64.ru</a:t>
            </a:r>
            <a:endParaRPr sz="900" kern="0" dirty="0">
              <a:solidFill>
                <a:srgbClr val="000000">
                  <a:lumMod val="50000"/>
                </a:srgbClr>
              </a:solidFill>
              <a:latin typeface="Arial" pitchFamily="34" charset="0"/>
              <a:ea typeface="PT Astra Serif" panose="020A0603040505020204" pitchFamily="18" charset="-52"/>
              <a:cs typeface="Arial" pitchFamily="34" charset="0"/>
              <a:sym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523" y="4895225"/>
            <a:ext cx="1974982" cy="13672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7254" y="4761167"/>
            <a:ext cx="1846389" cy="1178275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ПОДЕРЖКА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39373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19743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98736" y="304526"/>
            <a:ext cx="7846376" cy="661371"/>
          </a:xfrm>
          <a:prstGeom prst="rect">
            <a:avLst/>
          </a:prstGeom>
        </p:spPr>
        <p:txBody>
          <a:bodyPr vert="horz" wrap="square" lIns="0" tIns="14895" rIns="0" bIns="0" rtlCol="0">
            <a:spAutoFit/>
          </a:bodyPr>
          <a:lstStyle/>
          <a:p>
            <a:pPr marL="14895">
              <a:spcBef>
                <a:spcPts val="117"/>
              </a:spcBef>
            </a:pP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БЫСТРАЯ</a:t>
            </a:r>
            <a:r>
              <a:rPr sz="2100" b="1" spc="-7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sz="21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ПРОЕКТА</a:t>
            </a:r>
            <a:r>
              <a:rPr sz="2100" b="1" spc="-10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100" b="1" spc="-8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2" dirty="0">
                <a:solidFill>
                  <a:srgbClr val="FFFFFF"/>
                </a:solidFill>
                <a:latin typeface="Tahoma"/>
                <a:cs typeface="Tahoma"/>
              </a:rPr>
              <a:t>ТЕРРИТОРИИ</a:t>
            </a:r>
            <a:r>
              <a:rPr sz="21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2" dirty="0">
                <a:solidFill>
                  <a:srgbClr val="FFFFFF"/>
                </a:solidFill>
                <a:latin typeface="Tahoma"/>
                <a:cs typeface="Tahoma"/>
              </a:rPr>
              <a:t>РЕГИОНА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6997" y="3520634"/>
            <a:ext cx="141711" cy="293891"/>
          </a:xfrm>
          <a:prstGeom prst="rect">
            <a:avLst/>
          </a:prstGeom>
        </p:spPr>
        <p:txBody>
          <a:bodyPr vert="horz" wrap="square" lIns="0" tIns="1489" rIns="0" bIns="0" rtlCol="0">
            <a:spAutoFit/>
          </a:bodyPr>
          <a:lstStyle/>
          <a:p>
            <a:pPr>
              <a:spcBef>
                <a:spcPts val="12"/>
              </a:spcBef>
            </a:pPr>
            <a:r>
              <a:rPr sz="1900" b="1" spc="-59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1082" y="6049652"/>
            <a:ext cx="1627611" cy="814116"/>
          </a:xfrm>
          <a:prstGeom prst="rect">
            <a:avLst/>
          </a:prstGeom>
        </p:spPr>
        <p:txBody>
          <a:bodyPr vert="horz" wrap="square" lIns="0" tIns="8937" rIns="0" bIns="0" rtlCol="0">
            <a:spAutoFit/>
          </a:bodyPr>
          <a:lstStyle/>
          <a:p>
            <a:pPr marL="14895" marR="5958">
              <a:lnSpc>
                <a:spcPct val="109100"/>
              </a:lnSpc>
              <a:spcBef>
                <a:spcPts val="70"/>
              </a:spcBef>
            </a:pP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Развитие индустриальных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парков</a:t>
            </a:r>
            <a:r>
              <a:rPr sz="12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технопарков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0282" y="6039504"/>
            <a:ext cx="1995646" cy="612845"/>
          </a:xfrm>
          <a:prstGeom prst="rect">
            <a:avLst/>
          </a:prstGeom>
        </p:spPr>
        <p:txBody>
          <a:bodyPr vert="horz" wrap="square" lIns="0" tIns="25321" rIns="0" bIns="0" rtlCol="0">
            <a:spAutoFit/>
          </a:bodyPr>
          <a:lstStyle/>
          <a:p>
            <a:pPr marL="14895" marR="5958">
              <a:lnSpc>
                <a:spcPct val="106100"/>
              </a:lnSpc>
              <a:spcBef>
                <a:spcPts val="199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Участие</a:t>
            </a:r>
            <a:r>
              <a:rPr sz="1200" b="1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 реализации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приоритетных</a:t>
            </a:r>
            <a:r>
              <a:rPr sz="1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региона инвестпроектов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1186" y="6082530"/>
            <a:ext cx="1610413" cy="764715"/>
          </a:xfrm>
          <a:prstGeom prst="rect">
            <a:avLst/>
          </a:prstGeom>
        </p:spPr>
        <p:txBody>
          <a:bodyPr vert="horz" wrap="square" lIns="0" tIns="15639" rIns="0" bIns="0" rtlCol="0">
            <a:spAutoFit/>
          </a:bodyPr>
          <a:lstStyle/>
          <a:p>
            <a:pPr marL="14895">
              <a:lnSpc>
                <a:spcPts val="1396"/>
              </a:lnSpc>
              <a:spcBef>
                <a:spcPts val="123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Поиск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инвесторов</a:t>
            </a:r>
            <a:endParaRPr sz="1200" dirty="0">
              <a:latin typeface="Tahoma"/>
              <a:cs typeface="Tahoma"/>
            </a:endParaRPr>
          </a:p>
          <a:p>
            <a:pPr marL="14895">
              <a:lnSpc>
                <a:spcPts val="1396"/>
              </a:lnSpc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привлечение</a:t>
            </a:r>
            <a:r>
              <a:rPr sz="1200" b="1" spc="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23" dirty="0">
                <a:solidFill>
                  <a:srgbClr val="FFFFFF"/>
                </a:solidFill>
                <a:latin typeface="Tahoma"/>
                <a:cs typeface="Tahoma"/>
              </a:rPr>
              <a:t>новых</a:t>
            </a:r>
            <a:endParaRPr sz="1200" dirty="0">
              <a:latin typeface="Tahoma"/>
              <a:cs typeface="Tahoma"/>
            </a:endParaRPr>
          </a:p>
          <a:p>
            <a:pPr marL="14895">
              <a:spcBef>
                <a:spcPts val="176"/>
              </a:spcBef>
            </a:pP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11727" y="2231973"/>
            <a:ext cx="141023" cy="293140"/>
          </a:xfrm>
          <a:prstGeom prst="rect">
            <a:avLst/>
          </a:prstGeom>
        </p:spPr>
        <p:txBody>
          <a:bodyPr vert="horz" wrap="square" lIns="0" tIns="745" rIns="0" bIns="0" rtlCol="0">
            <a:spAutoFit/>
          </a:bodyPr>
          <a:lstStyle/>
          <a:p>
            <a:pPr>
              <a:spcBef>
                <a:spcPts val="6"/>
              </a:spcBef>
            </a:pPr>
            <a:r>
              <a:rPr sz="1900" b="1" spc="-59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39949" y="6098631"/>
            <a:ext cx="4705350" cy="686646"/>
          </a:xfrm>
          <a:custGeom>
            <a:avLst/>
            <a:gdLst/>
            <a:ahLst/>
            <a:cxnLst/>
            <a:rect l="l" t="t" r="r" b="b"/>
            <a:pathLst>
              <a:path w="4343400" h="515620">
                <a:moveTo>
                  <a:pt x="0" y="12191"/>
                </a:moveTo>
                <a:lnTo>
                  <a:pt x="0" y="515111"/>
                </a:lnTo>
              </a:path>
              <a:path w="4343400" h="515620">
                <a:moveTo>
                  <a:pt x="2112264" y="6095"/>
                </a:moveTo>
                <a:lnTo>
                  <a:pt x="2112264" y="509015"/>
                </a:lnTo>
              </a:path>
              <a:path w="4343400" h="515620">
                <a:moveTo>
                  <a:pt x="4343400" y="0"/>
                </a:moveTo>
                <a:lnTo>
                  <a:pt x="4343400" y="502919"/>
                </a:lnTo>
              </a:path>
            </a:pathLst>
          </a:custGeom>
          <a:ln w="518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31840" y="2953084"/>
            <a:ext cx="1604222" cy="456192"/>
          </a:xfrm>
          <a:prstGeom prst="rect">
            <a:avLst/>
          </a:prstGeom>
        </p:spPr>
        <p:txBody>
          <a:bodyPr vert="horz" wrap="square" lIns="0" tIns="3724" rIns="0" bIns="0" rtlCol="0">
            <a:spAutoFit/>
          </a:bodyPr>
          <a:lstStyle/>
          <a:p>
            <a:pPr marL="562270" marR="5958" indent="-547375">
              <a:lnSpc>
                <a:spcPct val="105000"/>
              </a:lnSpc>
              <a:spcBef>
                <a:spcPts val="29"/>
              </a:spcBef>
            </a:pPr>
            <a:r>
              <a:rPr sz="1400" b="1" spc="-12" dirty="0">
                <a:solidFill>
                  <a:srgbClr val="FFFFFF"/>
                </a:solidFill>
                <a:latin typeface="Tahoma"/>
                <a:cs typeface="Tahoma"/>
              </a:rPr>
              <a:t>РЕАЛИЗОВАННЫЙ ПРОЕКТ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91489" y="232901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меры поддержки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2"/>
          <p:cNvSpPr txBox="1">
            <a:spLocks/>
          </p:cNvSpPr>
          <p:nvPr/>
        </p:nvSpPr>
        <p:spPr>
          <a:xfrm>
            <a:off x="430413" y="547272"/>
            <a:ext cx="9475587" cy="75230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0" tIns="13513" rIns="0" bIns="0" rtlCol="0">
            <a:spAutoFit/>
          </a:bodyPr>
          <a:lstStyle>
            <a:lvl1pPr>
              <a:defRPr sz="5067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3513">
              <a:spcBef>
                <a:spcPts val="106"/>
              </a:spcBef>
            </a:pPr>
            <a:r>
              <a:rPr lang="ru-RU" sz="2400" b="1" kern="0" dirty="0" smtClean="0">
                <a:solidFill>
                  <a:schemeClr val="tx1"/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БЫСТРАЯ РЕАЛИЗАЦИЯ ПРОЕКТА НА ТЕРРИТОРИИ РЕГИОНА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599473" y="3582126"/>
            <a:ext cx="2509389" cy="10711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70180">
              <a:lnSpc>
                <a:spcPts val="950"/>
              </a:lnSpc>
              <a:spcBef>
                <a:spcPts val="135"/>
              </a:spcBef>
              <a:tabLst>
                <a:tab pos="182880" algn="l"/>
              </a:tabLst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Обработка</a:t>
            </a:r>
            <a:r>
              <a:rPr lang="ru-RU" sz="1000" b="1" spc="-6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запроса</a:t>
            </a:r>
          </a:p>
          <a:p>
            <a:pPr marL="182880" indent="-170180">
              <a:lnSpc>
                <a:spcPts val="950"/>
              </a:lnSpc>
              <a:spcBef>
                <a:spcPts val="135"/>
              </a:spcBef>
              <a:buFont typeface="Microsoft Sans Serif"/>
              <a:buChar char="▪"/>
              <a:tabLst>
                <a:tab pos="182880" algn="l"/>
              </a:tabLst>
            </a:pPr>
            <a:r>
              <a:rPr lang="ru-RU" sz="1000" b="1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анализ</a:t>
            </a:r>
            <a:r>
              <a:rPr lang="ru-RU" sz="1000" spc="-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проекта</a:t>
            </a:r>
            <a:r>
              <a:rPr lang="ru-RU" sz="10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специалистами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2880">
              <a:lnSpc>
                <a:spcPts val="950"/>
              </a:lnSpc>
            </a:pP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мининвеста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000" spc="-5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КРСО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2880" indent="-170180">
              <a:lnSpc>
                <a:spcPct val="100000"/>
              </a:lnSpc>
              <a:buFont typeface="Microsoft Sans Serif"/>
              <a:buChar char="▪"/>
              <a:tabLst>
                <a:tab pos="182880" algn="l"/>
              </a:tabLst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назначение</a:t>
            </a:r>
            <a:r>
              <a:rPr lang="ru-RU" sz="10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куратора</a:t>
            </a:r>
            <a:r>
              <a:rPr lang="ru-RU" sz="1000" spc="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69817" y="2168434"/>
            <a:ext cx="2297612" cy="11495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object 21"/>
          <p:cNvSpPr txBox="1"/>
          <p:nvPr/>
        </p:nvSpPr>
        <p:spPr>
          <a:xfrm>
            <a:off x="301199" y="2414037"/>
            <a:ext cx="2073865" cy="73289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000" b="1" dirty="0">
                <a:latin typeface="Arial" pitchFamily="34" charset="0"/>
                <a:cs typeface="Arial" pitchFamily="34" charset="0"/>
              </a:rPr>
              <a:t>Обращение</a:t>
            </a:r>
            <a:r>
              <a:rPr sz="1000" b="1" spc="-20" dirty="0">
                <a:latin typeface="Arial" pitchFamily="34" charset="0"/>
                <a:cs typeface="Arial" pitchFamily="34" charset="0"/>
              </a:rPr>
              <a:t> </a:t>
            </a:r>
            <a:r>
              <a:rPr sz="1000" b="1" spc="-10" dirty="0">
                <a:latin typeface="Arial" pitchFamily="34" charset="0"/>
                <a:cs typeface="Arial" pitchFamily="34" charset="0"/>
              </a:rPr>
              <a:t>инвестора</a:t>
            </a:r>
            <a:endParaRPr sz="1000" dirty="0">
              <a:latin typeface="Arial" pitchFamily="34" charset="0"/>
              <a:cs typeface="Arial" pitchFamily="34" charset="0"/>
            </a:endParaRPr>
          </a:p>
          <a:p>
            <a:pPr marL="182880" indent="-170180">
              <a:lnSpc>
                <a:spcPts val="950"/>
              </a:lnSpc>
              <a:spcBef>
                <a:spcPts val="30"/>
              </a:spcBef>
              <a:buFont typeface="Microsoft Sans Serif"/>
              <a:buChar char="▪"/>
              <a:tabLst>
                <a:tab pos="182880" algn="l"/>
              </a:tabLst>
            </a:pPr>
            <a:r>
              <a:rPr sz="1000" dirty="0">
                <a:latin typeface="Arial" pitchFamily="34" charset="0"/>
                <a:cs typeface="Arial" pitchFamily="34" charset="0"/>
              </a:rPr>
              <a:t>личная</a:t>
            </a:r>
            <a:r>
              <a:rPr sz="10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1000" spc="-10" dirty="0">
                <a:latin typeface="Arial" pitchFamily="34" charset="0"/>
                <a:cs typeface="Arial" pitchFamily="34" charset="0"/>
              </a:rPr>
              <a:t>встреча</a:t>
            </a:r>
            <a:endParaRPr sz="1000" dirty="0">
              <a:latin typeface="Arial" pitchFamily="34" charset="0"/>
              <a:cs typeface="Arial" pitchFamily="34" charset="0"/>
            </a:endParaRPr>
          </a:p>
          <a:p>
            <a:pPr marL="182880" indent="-170180" algn="just">
              <a:lnSpc>
                <a:spcPts val="950"/>
              </a:lnSpc>
              <a:buFont typeface="Microsoft Sans Serif"/>
              <a:buChar char="▪"/>
              <a:tabLst>
                <a:tab pos="182880" algn="l"/>
              </a:tabLst>
            </a:pPr>
            <a:r>
              <a:rPr sz="1000" dirty="0">
                <a:latin typeface="Arial" pitchFamily="34" charset="0"/>
                <a:cs typeface="Arial" pitchFamily="34" charset="0"/>
              </a:rPr>
              <a:t>письменное</a:t>
            </a:r>
            <a:r>
              <a:rPr sz="10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1000" spc="-10" dirty="0">
                <a:latin typeface="Arial" pitchFamily="34" charset="0"/>
                <a:cs typeface="Arial" pitchFamily="34" charset="0"/>
              </a:rPr>
              <a:t>обращение</a:t>
            </a:r>
            <a:endParaRPr sz="1000" dirty="0">
              <a:latin typeface="Arial" pitchFamily="34" charset="0"/>
              <a:cs typeface="Arial" pitchFamily="34" charset="0"/>
            </a:endParaRPr>
          </a:p>
          <a:p>
            <a:pPr marL="182880" indent="-170180">
              <a:lnSpc>
                <a:spcPct val="100000"/>
              </a:lnSpc>
              <a:buFont typeface="Microsoft Sans Serif"/>
              <a:buChar char="▪"/>
              <a:tabLst>
                <a:tab pos="182880" algn="l"/>
              </a:tabLst>
            </a:pPr>
            <a:r>
              <a:rPr sz="1000" dirty="0">
                <a:latin typeface="Arial" pitchFamily="34" charset="0"/>
                <a:cs typeface="Arial" pitchFamily="34" charset="0"/>
              </a:rPr>
              <a:t>обращение</a:t>
            </a:r>
            <a:r>
              <a:rPr sz="1000" spc="-5" dirty="0">
                <a:latin typeface="Arial" pitchFamily="34" charset="0"/>
                <a:cs typeface="Arial" pitchFamily="34" charset="0"/>
              </a:rPr>
              <a:t> </a:t>
            </a:r>
            <a:r>
              <a:rPr sz="1000" dirty="0">
                <a:latin typeface="Arial" pitchFamily="34" charset="0"/>
                <a:cs typeface="Arial" pitchFamily="34" charset="0"/>
              </a:rPr>
              <a:t>по</a:t>
            </a:r>
            <a:r>
              <a:rPr sz="10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1000" spc="-10" dirty="0">
                <a:latin typeface="Arial" pitchFamily="34" charset="0"/>
                <a:cs typeface="Arial" pitchFamily="34" charset="0"/>
              </a:rPr>
              <a:t>e-</a:t>
            </a:r>
            <a:r>
              <a:rPr sz="1000" spc="-20" dirty="0">
                <a:latin typeface="Arial" pitchFamily="34" charset="0"/>
                <a:cs typeface="Arial" pitchFamily="34" charset="0"/>
              </a:rPr>
              <a:t>mail</a:t>
            </a:r>
            <a:endParaRPr sz="1000" dirty="0">
              <a:latin typeface="Arial" pitchFamily="34" charset="0"/>
              <a:cs typeface="Arial" pitchFamily="34" charset="0"/>
            </a:endParaRPr>
          </a:p>
          <a:p>
            <a:pPr marL="182880" indent="-170180">
              <a:lnSpc>
                <a:spcPct val="100000"/>
              </a:lnSpc>
              <a:spcBef>
                <a:spcPts val="20"/>
              </a:spcBef>
              <a:buFont typeface="Microsoft Sans Serif"/>
              <a:buChar char="▪"/>
              <a:tabLst>
                <a:tab pos="182880" algn="l"/>
              </a:tabLst>
            </a:pPr>
            <a:r>
              <a:rPr sz="1000" spc="-10" dirty="0">
                <a:latin typeface="Arial" pitchFamily="34" charset="0"/>
                <a:cs typeface="Arial" pitchFamily="34" charset="0"/>
              </a:rPr>
              <a:t>телефонный</a:t>
            </a:r>
            <a:r>
              <a:rPr sz="1000" spc="45" dirty="0">
                <a:latin typeface="Arial" pitchFamily="34" charset="0"/>
                <a:cs typeface="Arial" pitchFamily="34" charset="0"/>
              </a:rPr>
              <a:t> </a:t>
            </a:r>
            <a:r>
              <a:rPr sz="1000" spc="-10" dirty="0">
                <a:latin typeface="Arial" pitchFamily="34" charset="0"/>
                <a:cs typeface="Arial" pitchFamily="34" charset="0"/>
              </a:rPr>
              <a:t>звонок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120571" y="2090058"/>
            <a:ext cx="2656114" cy="123371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Оказание</a:t>
            </a:r>
            <a:r>
              <a:rPr lang="ru-RU" sz="1000" spc="-6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содействия</a:t>
            </a:r>
            <a:r>
              <a:rPr lang="ru-RU" sz="1000" spc="-6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</a:t>
            </a:r>
            <a:r>
              <a:rPr lang="ru-RU" sz="1000" spc="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вопросам: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3515" indent="-170815" algn="just">
              <a:lnSpc>
                <a:spcPts val="950"/>
              </a:lnSpc>
              <a:spcBef>
                <a:spcPts val="30"/>
              </a:spcBef>
              <a:buFont typeface="Microsoft Sans Serif"/>
              <a:buChar char="▪"/>
              <a:tabLst>
                <a:tab pos="183515" algn="l"/>
              </a:tabLst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получения</a:t>
            </a:r>
            <a:r>
              <a:rPr lang="ru-RU" sz="10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</a:t>
            </a:r>
            <a:r>
              <a:rPr lang="ru-RU" sz="10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господдержки,</a:t>
            </a:r>
            <a:r>
              <a:rPr lang="ru-RU" sz="1000" spc="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предоставления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3515" algn="just">
              <a:lnSpc>
                <a:spcPts val="950"/>
              </a:lnSpc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информации</a:t>
            </a:r>
            <a:r>
              <a:rPr lang="ru-RU" sz="10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000" spc="-6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действующих</a:t>
            </a:r>
            <a:r>
              <a:rPr lang="ru-RU" sz="1000" spc="3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налоговых</a:t>
            </a:r>
            <a:r>
              <a:rPr lang="ru-RU" sz="1000" spc="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льготах,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3515" indent="-170815" algn="just">
              <a:lnSpc>
                <a:spcPct val="100000"/>
              </a:lnSpc>
              <a:buFont typeface="Microsoft Sans Serif"/>
              <a:buChar char="▪"/>
              <a:tabLst>
                <a:tab pos="183515" algn="l"/>
              </a:tabLst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подбора</a:t>
            </a:r>
            <a:r>
              <a:rPr lang="ru-RU" sz="10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площадки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3515" indent="-170815" algn="just">
              <a:lnSpc>
                <a:spcPct val="100000"/>
              </a:lnSpc>
              <a:spcBef>
                <a:spcPts val="25"/>
              </a:spcBef>
              <a:buFont typeface="Microsoft Sans Serif"/>
              <a:buChar char="▪"/>
              <a:tabLst>
                <a:tab pos="183515" algn="l"/>
              </a:tabLst>
            </a:pP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подведения</a:t>
            </a:r>
            <a:r>
              <a:rPr lang="ru-RU" sz="1000" spc="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036457" y="3541486"/>
            <a:ext cx="2599377" cy="11611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lang="ru-RU" sz="1000" b="1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Сопровождение</a:t>
            </a:r>
            <a:r>
              <a:rPr lang="ru-RU" sz="1000" b="1" spc="4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2880" marR="60960" indent="-170815" algn="just">
              <a:lnSpc>
                <a:spcPct val="100000"/>
              </a:lnSpc>
              <a:spcBef>
                <a:spcPts val="30"/>
              </a:spcBef>
              <a:buFont typeface="Microsoft Sans Serif"/>
              <a:buChar char="▪"/>
              <a:tabLst>
                <a:tab pos="182880" algn="l"/>
              </a:tabLst>
            </a:pP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заключение</a:t>
            </a:r>
            <a:r>
              <a:rPr lang="ru-RU" sz="1000" spc="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соглашения</a:t>
            </a:r>
            <a:r>
              <a:rPr lang="ru-RU" sz="1000" spc="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реализации</a:t>
            </a:r>
            <a:r>
              <a:rPr lang="ru-RU" sz="1000" spc="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инвестпроекта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2880" marR="97790" indent="-170815" algn="just">
              <a:lnSpc>
                <a:spcPts val="940"/>
              </a:lnSpc>
              <a:spcBef>
                <a:spcPts val="50"/>
              </a:spcBef>
              <a:buFont typeface="Microsoft Sans Serif"/>
              <a:buChar char="▪"/>
              <a:tabLst>
                <a:tab pos="182880" algn="l"/>
              </a:tabLst>
            </a:pP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дальнейшее</a:t>
            </a:r>
            <a:r>
              <a:rPr lang="ru-RU" sz="1000" spc="4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содействие</a:t>
            </a:r>
            <a:r>
              <a:rPr lang="ru-RU" sz="1000" spc="7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0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работе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445828" y="2002971"/>
            <a:ext cx="2213429" cy="13062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РЕАЛИЗОВАННЫЙ ПРОЕКТ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object 8"/>
          <p:cNvSpPr/>
          <p:nvPr/>
        </p:nvSpPr>
        <p:spPr>
          <a:xfrm>
            <a:off x="5780314" y="2757716"/>
            <a:ext cx="1665515" cy="101600"/>
          </a:xfrm>
          <a:custGeom>
            <a:avLst/>
            <a:gdLst/>
            <a:ahLst/>
            <a:cxnLst/>
            <a:rect l="l" t="t" r="r" b="b"/>
            <a:pathLst>
              <a:path w="7065645" h="140335">
                <a:moveTo>
                  <a:pt x="7065137" y="70104"/>
                </a:moveTo>
                <a:lnTo>
                  <a:pt x="7053199" y="52578"/>
                </a:lnTo>
                <a:lnTo>
                  <a:pt x="7017385" y="0"/>
                </a:lnTo>
                <a:lnTo>
                  <a:pt x="7017385" y="52590"/>
                </a:lnTo>
                <a:lnTo>
                  <a:pt x="0" y="52590"/>
                </a:lnTo>
                <a:lnTo>
                  <a:pt x="0" y="87630"/>
                </a:lnTo>
                <a:lnTo>
                  <a:pt x="7017385" y="87630"/>
                </a:lnTo>
                <a:lnTo>
                  <a:pt x="7017385" y="140208"/>
                </a:lnTo>
                <a:lnTo>
                  <a:pt x="7053199" y="87630"/>
                </a:lnTo>
                <a:lnTo>
                  <a:pt x="7065137" y="70104"/>
                </a:lnTo>
                <a:close/>
              </a:path>
            </a:pathLst>
          </a:custGeom>
          <a:solidFill>
            <a:srgbClr val="3C33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8"/>
          <p:cNvSpPr/>
          <p:nvPr/>
        </p:nvSpPr>
        <p:spPr>
          <a:xfrm>
            <a:off x="2471058" y="2741840"/>
            <a:ext cx="635000" cy="161017"/>
          </a:xfrm>
          <a:custGeom>
            <a:avLst/>
            <a:gdLst/>
            <a:ahLst/>
            <a:cxnLst/>
            <a:rect l="l" t="t" r="r" b="b"/>
            <a:pathLst>
              <a:path w="7065645" h="140335">
                <a:moveTo>
                  <a:pt x="7065137" y="70104"/>
                </a:moveTo>
                <a:lnTo>
                  <a:pt x="7053199" y="52578"/>
                </a:lnTo>
                <a:lnTo>
                  <a:pt x="7017385" y="0"/>
                </a:lnTo>
                <a:lnTo>
                  <a:pt x="7017385" y="52590"/>
                </a:lnTo>
                <a:lnTo>
                  <a:pt x="0" y="52590"/>
                </a:lnTo>
                <a:lnTo>
                  <a:pt x="0" y="87630"/>
                </a:lnTo>
                <a:lnTo>
                  <a:pt x="7017385" y="87630"/>
                </a:lnTo>
                <a:lnTo>
                  <a:pt x="7017385" y="140208"/>
                </a:lnTo>
                <a:lnTo>
                  <a:pt x="7053199" y="87630"/>
                </a:lnTo>
                <a:lnTo>
                  <a:pt x="7065137" y="70104"/>
                </a:lnTo>
                <a:close/>
              </a:path>
            </a:pathLst>
          </a:custGeom>
          <a:solidFill>
            <a:srgbClr val="3C33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Прямоугольник 75"/>
          <p:cNvSpPr/>
          <p:nvPr/>
        </p:nvSpPr>
        <p:spPr>
          <a:xfrm>
            <a:off x="0" y="5239657"/>
            <a:ext cx="9906000" cy="6821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/>
          <p:cNvSpPr txBox="1"/>
          <p:nvPr/>
        </p:nvSpPr>
        <p:spPr>
          <a:xfrm>
            <a:off x="188684" y="5297715"/>
            <a:ext cx="16401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СОПРОВОЖДЕНИЕ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ПРОЕКТОВ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В РЕЖИМЕ «ОДНОГО ОКНА»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96456" y="5326743"/>
            <a:ext cx="18974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ПОИСК ИНВЕСТОРОВ И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ПРИВЛЕЧЕНИЕ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НОВЫХ  ПРОЕКТОВ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34857" y="5297715"/>
            <a:ext cx="2297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УЧАСТИЕ В РЕАЛИЗАЦИИ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ПРИОРИТЕТНЫХ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ДЛЯ РЕГИОНА ИНВЕСТПРОЕКТОВ 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765143" y="5312227"/>
            <a:ext cx="193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РАЗВИТИЕ ИНДУСТРИАЛЬНЫХ ПАРКОВ И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ТЕХНОПАРКОВ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146304" y="657784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51729" y="1423851"/>
            <a:ext cx="2404980" cy="923109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35202" y="2436941"/>
            <a:ext cx="2433085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57,4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571626"/>
            <a:ext cx="677813" cy="16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734551" y="1793175"/>
            <a:ext cx="2209503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по состоянию на 1 января 2024 года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33665" y="1410788"/>
            <a:ext cx="2418049" cy="925377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4756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245342" y="1532622"/>
            <a:ext cx="413620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28,4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724771" y="1587426"/>
            <a:ext cx="677813" cy="16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245930" y="1817950"/>
            <a:ext cx="2092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городское население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48141" y="2421232"/>
            <a:ext cx="2428569" cy="1018003"/>
          </a:xfrm>
          <a:prstGeom prst="roundRect">
            <a:avLst>
              <a:gd name="adj" fmla="val 25094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1037999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2  910  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155975" y="2348090"/>
            <a:ext cx="19174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28,9 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1805049" y="2668781"/>
            <a:ext cx="2802577" cy="1692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тыс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. чел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254128" y="2879528"/>
            <a:ext cx="32364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население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3FF8003-D57A-118B-7A0A-2E0A239A7E90}"/>
              </a:ext>
            </a:extLst>
          </p:cNvPr>
          <p:cNvSpPr txBox="1"/>
          <p:nvPr/>
        </p:nvSpPr>
        <p:spPr>
          <a:xfrm>
            <a:off x="3363107" y="548844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728616" y="673488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МАРКСОВСКОГО МУНИЦИПАЛЬНОГО РАЙОНА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46743" y="2430626"/>
            <a:ext cx="2436091" cy="1008609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Прямоугольник 112"/>
          <p:cNvSpPr/>
          <p:nvPr/>
        </p:nvSpPr>
        <p:spPr>
          <a:xfrm>
            <a:off x="1383633" y="2526632"/>
            <a:ext cx="661735" cy="2616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км²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37674" y="2827421"/>
            <a:ext cx="2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района</a:t>
            </a:r>
          </a:p>
          <a:p>
            <a:r>
              <a:rPr lang="ru-RU" sz="1100" dirty="0" smtClean="0"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в состав  входят  1 городское поселение и 6 сельских (56 сел)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5554133" y="659960"/>
            <a:ext cx="4351867" cy="3936103"/>
            <a:chOff x="80849" y="3131765"/>
            <a:chExt cx="6358237" cy="4244590"/>
          </a:xfrm>
        </p:grpSpPr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849" y="3131765"/>
              <a:ext cx="6358237" cy="4244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object 71"/>
            <p:cNvSpPr txBox="1"/>
            <p:nvPr/>
          </p:nvSpPr>
          <p:spPr>
            <a:xfrm>
              <a:off x="744952" y="4675092"/>
              <a:ext cx="2295111" cy="359857"/>
            </a:xfrm>
            <a:prstGeom prst="rect">
              <a:avLst/>
            </a:prstGeom>
            <a:solidFill>
              <a:srgbClr val="3C33B5">
                <a:alpha val="0"/>
              </a:srgbClr>
            </a:solidFill>
            <a:ln>
              <a:noFill/>
            </a:ln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2133" b="1" spc="3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  <a:cs typeface="Arial"/>
                </a:rPr>
                <a:t>САРАТОВ</a:t>
              </a:r>
            </a:p>
          </p:txBody>
        </p:sp>
        <p:sp>
          <p:nvSpPr>
            <p:cNvPr id="118" name="object 71"/>
            <p:cNvSpPr txBox="1"/>
            <p:nvPr/>
          </p:nvSpPr>
          <p:spPr>
            <a:xfrm>
              <a:off x="4555903" y="4531046"/>
              <a:ext cx="1883183" cy="359857"/>
            </a:xfrm>
            <a:prstGeom prst="rect">
              <a:avLst/>
            </a:prstGeom>
            <a:solidFill>
              <a:srgbClr val="3C33B5">
                <a:alpha val="0"/>
              </a:srgbClr>
            </a:solidFill>
            <a:ln>
              <a:noFill/>
            </a:ln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ru-RU" sz="2133" b="1" spc="3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  <a:cs typeface="Arial"/>
                </a:rPr>
                <a:t>МАРКС</a:t>
              </a:r>
              <a:endParaRPr sz="2133" b="1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Arial"/>
              </a:endParaRPr>
            </a:p>
          </p:txBody>
        </p:sp>
      </p:grpSp>
      <p:pic>
        <p:nvPicPr>
          <p:cNvPr id="66" name="Рисунок 65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FDF40479-DBE8-0932-1D1C-CE8F47D6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658941" y="2471937"/>
            <a:ext cx="360000" cy="360000"/>
          </a:xfrm>
          <a:prstGeom prst="rect">
            <a:avLst/>
          </a:prstGeom>
        </p:spPr>
      </p:pic>
      <p:pic>
        <p:nvPicPr>
          <p:cNvPr id="67" name="Рисунок 66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647267" y="1403068"/>
            <a:ext cx="360000" cy="360000"/>
          </a:xfrm>
          <a:prstGeom prst="rect">
            <a:avLst/>
          </a:prstGeom>
        </p:spPr>
      </p:pic>
      <p:pic>
        <p:nvPicPr>
          <p:cNvPr id="68" name="Рисунок 67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2111" y="1403067"/>
            <a:ext cx="360000" cy="360000"/>
          </a:xfrm>
          <a:prstGeom prst="rect">
            <a:avLst/>
          </a:prstGeom>
        </p:spPr>
      </p:pic>
      <p:pic>
        <p:nvPicPr>
          <p:cNvPr id="70" name="Рисунок 69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7756" y="2424711"/>
            <a:ext cx="360000" cy="360000"/>
          </a:xfrm>
          <a:prstGeom prst="rect">
            <a:avLst/>
          </a:prstGeom>
        </p:spPr>
      </p:pic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598312" y="3476978"/>
            <a:ext cx="6716888" cy="1964268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Прямоугольник 71"/>
          <p:cNvSpPr/>
          <p:nvPr/>
        </p:nvSpPr>
        <p:spPr>
          <a:xfrm>
            <a:off x="568677" y="3522133"/>
            <a:ext cx="381141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Транспортная доступность - высокая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100" dirty="0" smtClean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   от города Маркса проходит дорога федерального значения, как вдоль реки Волга (Самара, Волгоград) так и уходит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вглубь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на восток и запад страны ( Москва, Воронеж)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в 80 км от города расположен международный аэропорт «Гагарин» ;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 70 км от города расположен железнодорожный вокзал г. Саратов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на территории района 557,9</a:t>
            </a:r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км автодорог, с твердым покрытием</a:t>
            </a: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66044" y="5518740"/>
            <a:ext cx="5102578" cy="1186860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Прямоугольник 73"/>
          <p:cNvSpPr/>
          <p:nvPr/>
        </p:nvSpPr>
        <p:spPr>
          <a:xfrm>
            <a:off x="699911" y="5500760"/>
            <a:ext cx="252520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Коммунальная </a:t>
            </a: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- развитая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Удельный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вес площади жилищного фонда,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оборудованного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водопроводом, канализацией, центральным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отоплением и газом составляет 86 %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5918886" y="5520268"/>
            <a:ext cx="3846002" cy="1185332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Прямоугольник 75"/>
          <p:cNvSpPr/>
          <p:nvPr/>
        </p:nvSpPr>
        <p:spPr>
          <a:xfrm>
            <a:off x="6128951" y="5532945"/>
            <a:ext cx="352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импульс развития – возобновление водного  транспортного сообщения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079524" y="5918886"/>
            <a:ext cx="33241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 сентября 2024 года – возобновление пассажирских перевозок водным транспортом по Волге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Рисунок 77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596" y="3740082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FB4B40E-5CAF-1453-E49A-6DF58CAFD9F2}"/>
              </a:ext>
            </a:extLst>
          </p:cNvPr>
          <p:cNvSpPr txBox="1"/>
          <p:nvPr/>
        </p:nvSpPr>
        <p:spPr>
          <a:xfrm>
            <a:off x="4911631" y="3700493"/>
            <a:ext cx="22712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от районного центра до г. Балаково – 100 км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1733" y="4128510"/>
            <a:ext cx="360000" cy="3600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4FB4B40E-5CAF-1453-E49A-6DF58CAFD9F2}"/>
              </a:ext>
            </a:extLst>
          </p:cNvPr>
          <p:cNvSpPr txBox="1"/>
          <p:nvPr/>
        </p:nvSpPr>
        <p:spPr>
          <a:xfrm>
            <a:off x="4897776" y="4118841"/>
            <a:ext cx="22255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от районного центра до г. Самара – 352 км 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Рисунок 81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6685" y="4513373"/>
            <a:ext cx="360000" cy="3600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4FB4B40E-5CAF-1453-E49A-6DF58CAFD9F2}"/>
              </a:ext>
            </a:extLst>
          </p:cNvPr>
          <p:cNvSpPr txBox="1"/>
          <p:nvPr/>
        </p:nvSpPr>
        <p:spPr>
          <a:xfrm>
            <a:off x="4888585" y="4550913"/>
            <a:ext cx="21105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от районного центра до г. Саратова – 62 км 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9955" y="4958243"/>
            <a:ext cx="360000" cy="36000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4FB4B40E-5CAF-1453-E49A-6DF58CAFD9F2}"/>
              </a:ext>
            </a:extLst>
          </p:cNvPr>
          <p:cNvSpPr txBox="1"/>
          <p:nvPr/>
        </p:nvSpPr>
        <p:spPr>
          <a:xfrm>
            <a:off x="4888202" y="4962560"/>
            <a:ext cx="21983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от районного центра до г. Москва – 904 км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3318933" y="5542844"/>
            <a:ext cx="11289" cy="114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96356" y="5486400"/>
            <a:ext cx="1140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3337826" y="5686407"/>
            <a:ext cx="233026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Газоснабжение- 10 руб. (куб.м/час)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3287091" y="5869948"/>
            <a:ext cx="23837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Водоснабжение- 38,76 руб./куб.м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324727" y="6005689"/>
            <a:ext cx="22406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Электроэнергия- 10,07 руб./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кВт.ч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324726" y="6180044"/>
            <a:ext cx="30309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Отопление- 2702,93 руб./Гкал/час)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300663" y="6320589"/>
            <a:ext cx="239428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Канализация- 41,93 руб./куб.м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256548" y="6427114"/>
            <a:ext cx="4985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Очист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 сооружения- 41,93 руб./куб.м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object 3"/>
          <p:cNvGrpSpPr/>
          <p:nvPr/>
        </p:nvGrpSpPr>
        <p:grpSpPr>
          <a:xfrm>
            <a:off x="2518014" y="1666823"/>
            <a:ext cx="4348072" cy="3887816"/>
            <a:chOff x="2721864" y="1380743"/>
            <a:chExt cx="3648710" cy="3307079"/>
          </a:xfrm>
        </p:grpSpPr>
        <p:pic>
          <p:nvPicPr>
            <p:cNvPr id="3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1864" y="1450847"/>
              <a:ext cx="3648455" cy="2822448"/>
            </a:xfrm>
            <a:prstGeom prst="rect">
              <a:avLst/>
            </a:prstGeom>
          </p:spPr>
        </p:pic>
        <p:pic>
          <p:nvPicPr>
            <p:cNvPr id="3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64" y="1380743"/>
              <a:ext cx="3648455" cy="3307079"/>
            </a:xfrm>
            <a:prstGeom prst="rect">
              <a:avLst/>
            </a:prstGeom>
          </p:spPr>
        </p:pic>
      </p:grpSp>
      <p:sp>
        <p:nvSpPr>
          <p:cNvPr id="4" name="object 4"/>
          <p:cNvSpPr txBox="1"/>
          <p:nvPr/>
        </p:nvSpPr>
        <p:spPr>
          <a:xfrm>
            <a:off x="1198736" y="304526"/>
            <a:ext cx="7846376" cy="661371"/>
          </a:xfrm>
          <a:prstGeom prst="rect">
            <a:avLst/>
          </a:prstGeom>
        </p:spPr>
        <p:txBody>
          <a:bodyPr vert="horz" wrap="square" lIns="0" tIns="14895" rIns="0" bIns="0" rtlCol="0">
            <a:spAutoFit/>
          </a:bodyPr>
          <a:lstStyle/>
          <a:p>
            <a:pPr marL="14895">
              <a:spcBef>
                <a:spcPts val="117"/>
              </a:spcBef>
            </a:pP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БЫСТРАЯ</a:t>
            </a:r>
            <a:r>
              <a:rPr sz="2100" b="1" spc="-7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sz="21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ПРОЕКТА</a:t>
            </a:r>
            <a:r>
              <a:rPr sz="2100" b="1" spc="-10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100" b="1" spc="-8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2" dirty="0">
                <a:solidFill>
                  <a:srgbClr val="FFFFFF"/>
                </a:solidFill>
                <a:latin typeface="Tahoma"/>
                <a:cs typeface="Tahoma"/>
              </a:rPr>
              <a:t>ТЕРРИТОРИИ</a:t>
            </a:r>
            <a:r>
              <a:rPr sz="21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spc="-12" dirty="0">
                <a:solidFill>
                  <a:srgbClr val="FFFFFF"/>
                </a:solidFill>
                <a:latin typeface="Tahoma"/>
                <a:cs typeface="Tahoma"/>
              </a:rPr>
              <a:t>РЕГИОНА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1082" y="6049652"/>
            <a:ext cx="1627611" cy="814116"/>
          </a:xfrm>
          <a:prstGeom prst="rect">
            <a:avLst/>
          </a:prstGeom>
        </p:spPr>
        <p:txBody>
          <a:bodyPr vert="horz" wrap="square" lIns="0" tIns="8937" rIns="0" bIns="0" rtlCol="0">
            <a:spAutoFit/>
          </a:bodyPr>
          <a:lstStyle/>
          <a:p>
            <a:pPr marL="14895" marR="5958">
              <a:lnSpc>
                <a:spcPct val="109100"/>
              </a:lnSpc>
              <a:spcBef>
                <a:spcPts val="70"/>
              </a:spcBef>
            </a:pP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Развитие индустриальных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парков</a:t>
            </a:r>
            <a:r>
              <a:rPr sz="12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технопарков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0282" y="6039504"/>
            <a:ext cx="1995646" cy="612845"/>
          </a:xfrm>
          <a:prstGeom prst="rect">
            <a:avLst/>
          </a:prstGeom>
        </p:spPr>
        <p:txBody>
          <a:bodyPr vert="horz" wrap="square" lIns="0" tIns="25321" rIns="0" bIns="0" rtlCol="0">
            <a:spAutoFit/>
          </a:bodyPr>
          <a:lstStyle/>
          <a:p>
            <a:pPr marL="14895" marR="5958">
              <a:lnSpc>
                <a:spcPct val="106100"/>
              </a:lnSpc>
              <a:spcBef>
                <a:spcPts val="199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Участие</a:t>
            </a:r>
            <a:r>
              <a:rPr sz="1200" b="1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 реализации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приоритетных</a:t>
            </a:r>
            <a:r>
              <a:rPr sz="1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региона инвестпроектов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1186" y="6082530"/>
            <a:ext cx="1610413" cy="764715"/>
          </a:xfrm>
          <a:prstGeom prst="rect">
            <a:avLst/>
          </a:prstGeom>
        </p:spPr>
        <p:txBody>
          <a:bodyPr vert="horz" wrap="square" lIns="0" tIns="15639" rIns="0" bIns="0" rtlCol="0">
            <a:spAutoFit/>
          </a:bodyPr>
          <a:lstStyle/>
          <a:p>
            <a:pPr marL="14895">
              <a:lnSpc>
                <a:spcPts val="1396"/>
              </a:lnSpc>
              <a:spcBef>
                <a:spcPts val="123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Поиск</a:t>
            </a:r>
            <a:r>
              <a:rPr sz="1200" b="1" spc="-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инвесторов</a:t>
            </a:r>
            <a:endParaRPr sz="1200" dirty="0">
              <a:latin typeface="Tahoma"/>
              <a:cs typeface="Tahoma"/>
            </a:endParaRPr>
          </a:p>
          <a:p>
            <a:pPr marL="14895">
              <a:lnSpc>
                <a:spcPts val="1396"/>
              </a:lnSpc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привлечение</a:t>
            </a:r>
            <a:r>
              <a:rPr sz="1200" b="1" spc="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23" dirty="0">
                <a:solidFill>
                  <a:srgbClr val="FFFFFF"/>
                </a:solidFill>
                <a:latin typeface="Tahoma"/>
                <a:cs typeface="Tahoma"/>
              </a:rPr>
              <a:t>новых</a:t>
            </a:r>
            <a:endParaRPr sz="1200" dirty="0">
              <a:latin typeface="Tahoma"/>
              <a:cs typeface="Tahoma"/>
            </a:endParaRPr>
          </a:p>
          <a:p>
            <a:pPr marL="14895">
              <a:spcBef>
                <a:spcPts val="176"/>
              </a:spcBef>
            </a:pPr>
            <a:r>
              <a:rPr sz="1200" b="1" spc="-12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39949" y="6098631"/>
            <a:ext cx="4705350" cy="686646"/>
          </a:xfrm>
          <a:custGeom>
            <a:avLst/>
            <a:gdLst/>
            <a:ahLst/>
            <a:cxnLst/>
            <a:rect l="l" t="t" r="r" b="b"/>
            <a:pathLst>
              <a:path w="4343400" h="515620">
                <a:moveTo>
                  <a:pt x="0" y="12191"/>
                </a:moveTo>
                <a:lnTo>
                  <a:pt x="0" y="515111"/>
                </a:lnTo>
              </a:path>
              <a:path w="4343400" h="515620">
                <a:moveTo>
                  <a:pt x="2112264" y="6095"/>
                </a:moveTo>
                <a:lnTo>
                  <a:pt x="2112264" y="509015"/>
                </a:lnTo>
              </a:path>
              <a:path w="4343400" h="515620">
                <a:moveTo>
                  <a:pt x="4343400" y="0"/>
                </a:moveTo>
                <a:lnTo>
                  <a:pt x="4343400" y="502919"/>
                </a:lnTo>
              </a:path>
            </a:pathLst>
          </a:custGeom>
          <a:ln w="518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31840" y="2953084"/>
            <a:ext cx="1604222" cy="456192"/>
          </a:xfrm>
          <a:prstGeom prst="rect">
            <a:avLst/>
          </a:prstGeom>
        </p:spPr>
        <p:txBody>
          <a:bodyPr vert="horz" wrap="square" lIns="0" tIns="3724" rIns="0" bIns="0" rtlCol="0">
            <a:spAutoFit/>
          </a:bodyPr>
          <a:lstStyle/>
          <a:p>
            <a:pPr marL="562270" marR="5958" indent="-547375">
              <a:lnSpc>
                <a:spcPct val="105000"/>
              </a:lnSpc>
              <a:spcBef>
                <a:spcPts val="29"/>
              </a:spcBef>
            </a:pPr>
            <a:r>
              <a:rPr sz="1400" b="1" spc="-12" dirty="0">
                <a:solidFill>
                  <a:srgbClr val="FFFFFF"/>
                </a:solidFill>
                <a:latin typeface="Tahoma"/>
                <a:cs typeface="Tahoma"/>
              </a:rPr>
              <a:t>РЕАЛИЗОВАННЫЙ ПРОЕКТ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91489" y="232901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меры поддержки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2"/>
          <p:cNvSpPr txBox="1">
            <a:spLocks/>
          </p:cNvSpPr>
          <p:nvPr/>
        </p:nvSpPr>
        <p:spPr>
          <a:xfrm>
            <a:off x="430413" y="547272"/>
            <a:ext cx="9475587" cy="38297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0" tIns="13513" rIns="0" bIns="0" rtlCol="0">
            <a:spAutoFit/>
          </a:bodyPr>
          <a:lstStyle>
            <a:lvl1pPr>
              <a:defRPr sz="5067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13513">
              <a:spcBef>
                <a:spcPts val="106"/>
              </a:spcBef>
            </a:pPr>
            <a:r>
              <a:rPr lang="ru-RU" sz="2400" b="1" kern="0" dirty="0" smtClean="0">
                <a:solidFill>
                  <a:schemeClr val="tx1"/>
                </a:solidFill>
                <a:latin typeface="Arial" pitchFamily="34" charset="0"/>
                <a:ea typeface="PT Astra Serif" panose="020A0603040505020204" pitchFamily="18" charset="-52"/>
                <a:cs typeface="Arial" pitchFamily="34" charset="0"/>
              </a:rPr>
              <a:t>ИМУЩЕСТВЕННАЯ ПОДДЕРЖКА РЕГИОНА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188686" y="655346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7"/>
          <p:cNvSpPr txBox="1"/>
          <p:nvPr/>
        </p:nvSpPr>
        <p:spPr>
          <a:xfrm>
            <a:off x="356312" y="1489854"/>
            <a:ext cx="2822318" cy="69121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1100" spc="-10" dirty="0">
                <a:latin typeface="Arial" pitchFamily="34" charset="0"/>
                <a:cs typeface="Arial" pitchFamily="34" charset="0"/>
              </a:rPr>
              <a:t>Формирование</a:t>
            </a:r>
            <a:r>
              <a:rPr sz="11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latin typeface="Arial" pitchFamily="34" charset="0"/>
                <a:cs typeface="Arial" pitchFamily="34" charset="0"/>
              </a:rPr>
              <a:t>перечня</a:t>
            </a:r>
            <a:r>
              <a:rPr sz="11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latin typeface="Arial" pitchFamily="34" charset="0"/>
                <a:cs typeface="Arial" pitchFamily="34" charset="0"/>
              </a:rPr>
              <a:t>имущества</a:t>
            </a:r>
            <a:endParaRPr sz="1100" dirty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</a:pPr>
            <a:r>
              <a:rPr sz="1100" dirty="0">
                <a:latin typeface="Arial" pitchFamily="34" charset="0"/>
                <a:cs typeface="Arial" pitchFamily="34" charset="0"/>
              </a:rPr>
              <a:t>для</a:t>
            </a:r>
            <a:r>
              <a:rPr sz="11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1100" spc="-20" dirty="0">
                <a:latin typeface="Arial" pitchFamily="34" charset="0"/>
                <a:cs typeface="Arial" pitchFamily="34" charset="0"/>
              </a:rPr>
              <a:t>субъектов</a:t>
            </a:r>
            <a:r>
              <a:rPr sz="11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latin typeface="Arial" pitchFamily="34" charset="0"/>
                <a:cs typeface="Arial" pitchFamily="34" charset="0"/>
              </a:rPr>
              <a:t>малого</a:t>
            </a:r>
            <a:r>
              <a:rPr sz="1100" spc="-60" dirty="0"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latin typeface="Arial" pitchFamily="34" charset="0"/>
                <a:cs typeface="Arial" pitchFamily="34" charset="0"/>
              </a:rPr>
              <a:t>и</a:t>
            </a:r>
            <a:r>
              <a:rPr sz="11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latin typeface="Arial" pitchFamily="34" charset="0"/>
                <a:cs typeface="Arial" pitchFamily="34" charset="0"/>
              </a:rPr>
              <a:t>среднего</a:t>
            </a:r>
            <a:endParaRPr sz="1100" dirty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1100" spc="-10" dirty="0">
                <a:latin typeface="Arial" pitchFamily="34" charset="0"/>
                <a:cs typeface="Arial" pitchFamily="34" charset="0"/>
              </a:rPr>
              <a:t>предпринимательства</a:t>
            </a:r>
            <a:r>
              <a:rPr sz="11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latin typeface="Arial" pitchFamily="34" charset="0"/>
                <a:cs typeface="Arial" pitchFamily="34" charset="0"/>
              </a:rPr>
              <a:t>и</a:t>
            </a:r>
            <a:r>
              <a:rPr sz="11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latin typeface="Arial" pitchFamily="34" charset="0"/>
                <a:cs typeface="Arial" pitchFamily="34" charset="0"/>
              </a:rPr>
              <a:t>самозанятых</a:t>
            </a:r>
            <a:r>
              <a:rPr sz="11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latin typeface="Arial" pitchFamily="34" charset="0"/>
                <a:cs typeface="Arial" pitchFamily="34" charset="0"/>
              </a:rPr>
              <a:t>граждан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2626862"/>
            <a:ext cx="23422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Участие</a:t>
            </a:r>
            <a:r>
              <a:rPr lang="ru-RU" sz="1100" spc="-75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100" spc="45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федеральном </a:t>
            </a:r>
            <a:r>
              <a:rPr lang="ru-RU" sz="1100" spc="-10" dirty="0" err="1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пилотном</a:t>
            </a:r>
            <a:r>
              <a:rPr lang="ru-RU" sz="1100" spc="-35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проекте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«Земля</a:t>
            </a:r>
            <a:r>
              <a:rPr lang="ru-RU" sz="1100" spc="-6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ru-RU" sz="1100" spc="-3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туризма»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10"/>
          <p:cNvSpPr txBox="1"/>
          <p:nvPr/>
        </p:nvSpPr>
        <p:spPr>
          <a:xfrm>
            <a:off x="478972" y="4178980"/>
            <a:ext cx="2815771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Перечень</a:t>
            </a:r>
            <a:r>
              <a:rPr sz="1100" spc="-8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земельных</a:t>
            </a:r>
            <a:r>
              <a:rPr sz="1100" spc="-3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участков</a:t>
            </a:r>
            <a:endParaRPr sz="1100" dirty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</a:pP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sz="1100" spc="-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инвестиционных</a:t>
            </a:r>
            <a:r>
              <a:rPr sz="1100" spc="-6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площадок</a:t>
            </a:r>
            <a:r>
              <a:rPr sz="1100" spc="-5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региона</a:t>
            </a:r>
            <a:endParaRPr sz="1100" dirty="0"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1100" i="1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гринфилд,</a:t>
            </a:r>
            <a:r>
              <a:rPr sz="1100" i="1" spc="-6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i="1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броунфилд,</a:t>
            </a:r>
            <a:r>
              <a:rPr sz="1100" i="1" spc="-4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i="1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производственные помещения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)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bject 19"/>
          <p:cNvSpPr txBox="1"/>
          <p:nvPr/>
        </p:nvSpPr>
        <p:spPr>
          <a:xfrm>
            <a:off x="6458857" y="1496985"/>
            <a:ext cx="2586264" cy="5219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более</a:t>
            </a:r>
            <a:r>
              <a:rPr sz="1100" spc="-3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500</a:t>
            </a:r>
            <a:r>
              <a:rPr sz="1100" spc="-7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свободных</a:t>
            </a:r>
            <a:r>
              <a:rPr sz="1100" spc="-4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объектов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государственного</a:t>
            </a:r>
            <a:r>
              <a:rPr sz="1100" spc="18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sz="1100" spc="-9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муниципального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имущества</a:t>
            </a:r>
            <a:r>
              <a:rPr sz="1100" spc="-5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региона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88200" y="2685141"/>
            <a:ext cx="24492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более</a:t>
            </a:r>
            <a:r>
              <a:rPr lang="ru-RU" sz="1100" spc="-3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sz="1100" spc="-4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земельных</a:t>
            </a:r>
            <a:r>
              <a:rPr lang="ru-RU" sz="1100" spc="-65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участков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ru-RU" sz="1100" spc="-15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ru-RU" sz="1100" spc="-8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 smtClean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туристической деятельности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18"/>
          <p:cNvSpPr txBox="1"/>
          <p:nvPr/>
        </p:nvSpPr>
        <p:spPr>
          <a:xfrm>
            <a:off x="6308597" y="4156774"/>
            <a:ext cx="3009265" cy="52257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15"/>
              </a:spcBef>
            </a:pP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более</a:t>
            </a:r>
            <a:r>
              <a:rPr sz="1100" spc="-45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sz="1100" spc="-8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свободных</a:t>
            </a:r>
            <a:r>
              <a:rPr sz="1100" spc="-5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объектов </a:t>
            </a:r>
            <a:r>
              <a:rPr sz="1100" spc="-2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государственного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sz="1100" spc="7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муниципального </a:t>
            </a:r>
            <a:r>
              <a:rPr sz="110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имущества</a:t>
            </a:r>
            <a:r>
              <a:rPr sz="1100" spc="-2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spc="-10" dirty="0">
                <a:solidFill>
                  <a:srgbClr val="0F243E"/>
                </a:solidFill>
                <a:latin typeface="Arial" pitchFamily="34" charset="0"/>
                <a:cs typeface="Arial" pitchFamily="34" charset="0"/>
              </a:rPr>
              <a:t>региона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 ПОЛИТИКИ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ЖИЛИЩНО-КОММУНАЛЬНОГО ХОЗЯЙСТВА САРАТОВСКОЙ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             И СВЯЗИ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546349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ПО РЕАЛИЗАЦИИ ИНВЕСТИЦИОННЫХ ПРОЕКТОВ В СТРОИТЕЛЬСТВЕ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 И ЭНЕРГЕТИКИ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САРАТОВСКОЙ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ПРИРОДНЫХ РЕСУРСОВ И ЭКОЛОГИИ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1596826"/>
            <a:ext cx="343991" cy="45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2607945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3628780"/>
            <a:ext cx="343991" cy="45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5" name="Рисунок 1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F305DEF5-701F-CCC4-9EA6-067260D7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4647660"/>
            <a:ext cx="343991" cy="450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5658779"/>
            <a:ext cx="343991" cy="450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2" name="Рисунок 2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1596826"/>
            <a:ext cx="343991" cy="450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5" name="Рисунок 2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2607754"/>
            <a:ext cx="343991" cy="4500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3637678"/>
            <a:ext cx="343991" cy="4500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4656298"/>
            <a:ext cx="343991" cy="450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1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0022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=""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=""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=""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=""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2018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=""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=""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ПРЕДПРИНИМАТЕЛЬСТВА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ТУРИЗМА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50% компаний реализует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Запущены новые спортивные кружки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023979"/>
            <a:ext cx="195111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Проведена модернизация инженерной инфраструктуры , увеличена протяженность дорог  с твердым покрытием 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2" y="5131558"/>
            <a:ext cx="19861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 центр поддержки МСП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2" y="5678588"/>
            <a:ext cx="28049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стабильная поддержка предпринимателей 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=""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94999" y="5135936"/>
            <a:ext cx="26280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открыты новые туристические  тропы и маршруты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=""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76935" y="5172838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=""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89054" y="3086571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Указатель со сплошной заливкой">
            <a:extLst>
              <a:ext uri="{FF2B5EF4-FFF2-40B4-BE49-F238E27FC236}">
                <a16:creationId xmlns=""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13329" y="5652784"/>
            <a:ext cx="360000" cy="36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75361" y="5656997"/>
            <a:ext cx="2706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развитой туристической инфраструктуры</a:t>
            </a:r>
          </a:p>
        </p:txBody>
      </p:sp>
      <p:pic>
        <p:nvPicPr>
          <p:cNvPr id="37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6036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73890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D3C76B-E706-19D5-D5D1-9944E4525C7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2596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56094" y="5503591"/>
            <a:ext cx="3310912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Российское агентство международной информации «РИА Новости»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3128032" cy="579329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АРАТОВСТАТ)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678071" y="2886891"/>
            <a:ext cx="3232180" cy="1045029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прочие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на тему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(АСИ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Корпорация</a:t>
            </a:r>
            <a:r>
              <a:rPr kumimoji="0" lang="ru-RU" sz="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развития СО, Министерство инвестиционной политики СО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4003550"/>
            <a:ext cx="3232535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lvl="0"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lang="ru-RU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Марксовского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МР: 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https://marksadm.ru/ </a:t>
            </a:r>
            <a:endParaRPr lang="ru-RU" sz="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портал: 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https://marxinvest.ru/</a:t>
            </a:r>
            <a:endParaRPr kumimoji="0" lang="ru-RU" sz="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«Воложка»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69155" y="4794068"/>
            <a:ext cx="3271725" cy="633781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7050" y="2435495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=""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3086" y="3262549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=""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5139" y="4922403"/>
            <a:ext cx="360000" cy="360000"/>
          </a:xfrm>
          <a:prstGeom prst="rect">
            <a:avLst/>
          </a:prstGeom>
        </p:spPr>
      </p:pic>
      <p:pic>
        <p:nvPicPr>
          <p:cNvPr id="70" name="Рисунок 69" descr="Мегафон1 со сплошной заливкой">
            <a:extLst>
              <a:ext uri="{FF2B5EF4-FFF2-40B4-BE49-F238E27FC236}">
                <a16:creationId xmlns="" xmlns:a16="http://schemas.microsoft.com/office/drawing/2014/main" id="{FEB59974-B084-1324-C79B-115AFC6E2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5650" y="568801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=""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7903" y="4139785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7106194" y="4694785"/>
            <a:ext cx="2599509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962503" y="2294500"/>
            <a:ext cx="2825093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показателей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представителей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изнес-сообщества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963341" y="3064117"/>
            <a:ext cx="2785905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988629" y="3872920"/>
            <a:ext cx="272059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7A2683-7003-BF9E-F7F8-75D8D09B112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71240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3743768" y="1413422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3804863" y="4629473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3721737" y="2282625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3757363" y="3092616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стороны, возможности 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 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3792988" y="3831356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3816740" y="5403838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укрепления позиций МО </a:t>
            </a:r>
          </a:p>
        </p:txBody>
      </p:sp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=""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49121" y="4901607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21481" y="5664159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=""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85855" y="4138045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=""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27453" y="2390894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=""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46206" y="3272616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C083A3-1973-DF21-877A-E483CD86C2E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06842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745420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520727" y="1571055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614555" y="1354046"/>
            <a:ext cx="2828657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699999" y="2627008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706722" y="3477778"/>
            <a:ext cx="2966400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районе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РАЗВИТИЮ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=""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4081" y="3637294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4550" y="2750035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685546-9BF1-9E2B-0C3F-3CD32EE991B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810189" y="1377796"/>
            <a:ext cx="2578736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3895104" y="1555668"/>
            <a:ext cx="2446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РЕАЛИЗАЦИЯ ИНВЕСТИЦИОННЫХ ПРОЕКТОВ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621902" y="2615135"/>
            <a:ext cx="2897651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Марксовского</a:t>
            </a: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3644489" y="3470645"/>
            <a:ext cx="2918549" cy="720000"/>
          </a:xfrm>
          <a:prstGeom prst="roundRect">
            <a:avLst>
              <a:gd name="adj" fmla="val 3104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Марксовском</a:t>
            </a:r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муниципальном  районе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8713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974CEDE3-AA81-4A96-6AD7-46AAAB43C2FC}"/>
              </a:ext>
            </a:extLst>
          </p:cNvPr>
          <p:cNvSpPr/>
          <p:nvPr/>
        </p:nvSpPr>
        <p:spPr>
          <a:xfrm>
            <a:off x="7591598" y="2285991"/>
            <a:ext cx="2196000" cy="3142046"/>
          </a:xfrm>
          <a:prstGeom prst="roundRect">
            <a:avLst>
              <a:gd name="adj" fmla="val 969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EF1445-9C5F-5AF8-905B-564A656A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2817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94C748EC-2605-A9B4-D56B-2827537DEAE2}"/>
              </a:ext>
            </a:extLst>
          </p:cNvPr>
          <p:cNvSpPr/>
          <p:nvPr/>
        </p:nvSpPr>
        <p:spPr>
          <a:xfrm>
            <a:off x="5289755" y="2283660"/>
            <a:ext cx="2196000" cy="3142046"/>
          </a:xfrm>
          <a:prstGeom prst="roundRect">
            <a:avLst>
              <a:gd name="adj" fmla="val 969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882C55B-A3E5-46AB-E160-BCB8EC31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0974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EFCF94-E42F-D49D-3245-7AEA00089323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02F1D900-6EA0-5665-EAAB-CB1B9C913B2B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38C26BD-1D3A-98EA-B187-447E6977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6B05306-0EEB-EA77-5ED8-9D84163A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EAFA99-8EA3-4F32-A27D-4E88AE2D3536}"/>
              </a:ext>
            </a:extLst>
          </p:cNvPr>
          <p:cNvSpPr txBox="1"/>
          <p:nvPr/>
        </p:nvSpPr>
        <p:spPr>
          <a:xfrm>
            <a:off x="5289755" y="4193923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Актаев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А.Ж.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E9505A7-A6A0-FC66-D2B4-16282905A7F2}"/>
              </a:ext>
            </a:extLst>
          </p:cNvPr>
          <p:cNvSpPr txBox="1"/>
          <p:nvPr/>
        </p:nvSpPr>
        <p:spPr>
          <a:xfrm>
            <a:off x="5289755" y="4480558"/>
            <a:ext cx="219600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 (инвестиционный уполномоченный)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0BF9EAB-EED8-0A0F-8097-1A41040D676D}"/>
              </a:ext>
            </a:extLst>
          </p:cNvPr>
          <p:cNvSpPr txBox="1"/>
          <p:nvPr/>
        </p:nvSpPr>
        <p:spPr>
          <a:xfrm>
            <a:off x="7591598" y="419625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Солдатова В.В.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5635141-EDC9-4E91-EE7A-A8E15C24AD61}"/>
              </a:ext>
            </a:extLst>
          </p:cNvPr>
          <p:cNvSpPr txBox="1"/>
          <p:nvPr/>
        </p:nvSpPr>
        <p:spPr>
          <a:xfrm>
            <a:off x="7591598" y="4482889"/>
            <a:ext cx="219600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 экономического развития и торговли администрации Марксовского муниципального 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A4B5ADC-648B-2178-5A1F-FB78E16C56C3}"/>
              </a:ext>
            </a:extLst>
          </p:cNvPr>
          <p:cNvSpPr txBox="1"/>
          <p:nvPr/>
        </p:nvSpPr>
        <p:spPr>
          <a:xfrm>
            <a:off x="872825" y="3271638"/>
            <a:ext cx="1721785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«НПФ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Моссар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ИП Ключников А.А.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«Яблоневый сад»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АО ПЗ «Трудовой»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АО ПЗ «Мелиоратор»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46050" y="3490457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3408758" y="4109569"/>
            <a:ext cx="127423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крупные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средние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x-none" sz="1000" smtClean="0">
                <a:latin typeface="Arial" panose="020B0604020202020204" pitchFamily="34" charset="0"/>
                <a:cs typeface="Arial" panose="020B0604020202020204" pitchFamily="34" charset="0"/>
              </a:rPr>
              <a:t>малые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Портфель со сплошной заливкой">
            <a:extLst>
              <a:ext uri="{FF2B5EF4-FFF2-40B4-BE49-F238E27FC236}">
                <a16:creationId xmlns="" xmlns:a16="http://schemas.microsoft.com/office/drawing/2014/main" id="{92BED113-BA2D-8BDD-62FF-46D8C7AED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6" name="Рисунок 5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7DC53372-842E-F7F0-F8DE-F6E5AD92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1A5A40-5A84-74A9-6EFF-40C78281BEE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5278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33462" y="1401546"/>
            <a:ext cx="2968120" cy="4906277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401546"/>
            <a:ext cx="2995954" cy="4906277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ДЛЯ 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270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7"/>
          </a:xfrm>
          <a:prstGeom prst="roundRect">
            <a:avLst>
              <a:gd name="adj" fmla="val 659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1739901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=""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5968" y="151171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5E7263-A50C-60F8-2A66-C9158BFA712F}"/>
              </a:ext>
            </a:extLst>
          </p:cNvPr>
          <p:cNvSpPr txBox="1"/>
          <p:nvPr/>
        </p:nvSpPr>
        <p:spPr>
          <a:xfrm>
            <a:off x="3747717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СЕГМЕНТ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(ОБЪЁМ ВЫРУЧКИ)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44D2D4D-AC47-1ED8-46D4-3ECC5263426D}"/>
              </a:ext>
            </a:extLst>
          </p:cNvPr>
          <p:cNvSpPr txBox="1"/>
          <p:nvPr/>
        </p:nvSpPr>
        <p:spPr>
          <a:xfrm>
            <a:off x="6817610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="" xmlns:a16="http://schemas.microsoft.com/office/drawing/2014/main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7302" y="1548595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="" xmlns:a16="http://schemas.microsoft.com/office/drawing/2014/main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="" xmlns:a16="http://schemas.microsoft.com/office/drawing/2014/main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761514809"/>
              </p:ext>
            </p:extLst>
          </p:nvPr>
        </p:nvGraphicFramePr>
        <p:xfrm>
          <a:off x="768742" y="1974258"/>
          <a:ext cx="2687089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209532598"/>
              </p:ext>
            </p:extLst>
          </p:nvPr>
        </p:nvGraphicFramePr>
        <p:xfrm>
          <a:off x="3886013" y="2146132"/>
          <a:ext cx="2687089" cy="392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="" xmlns:a16="http://schemas.microsoft.com/office/drawing/2014/main" id="{C50C965E-3236-3485-57CB-205FF455E29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600447663"/>
              </p:ext>
            </p:extLst>
          </p:nvPr>
        </p:nvGraphicFramePr>
        <p:xfrm>
          <a:off x="6927495" y="2154196"/>
          <a:ext cx="2731622" cy="392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="" xmlns:a16="http://schemas.microsoft.com/office/drawing/2014/main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2DB816-6333-D935-40A3-66D99143035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627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03266" y="1449048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1036854"/>
          </a:xfrm>
          <a:prstGeom prst="roundRect">
            <a:avLst>
              <a:gd name="adj" fmla="val 331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ОБОРОТА ОРГАНИЗАЦИЙ ПО ВИДАМ ЭКОНОМИЧЕСКОЙ ДЕЯТЕЛЬНОСТИ  (не относящихся к субъектам малого предпринимательства)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02146" y="25612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923119064"/>
              </p:ext>
            </p:extLst>
          </p:nvPr>
        </p:nvGraphicFramePr>
        <p:xfrm>
          <a:off x="6734626" y="2374693"/>
          <a:ext cx="2966399" cy="418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446317" y="2422510"/>
            <a:ext cx="2659106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205286" y="1698172"/>
            <a:ext cx="139046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81019" y="2908933"/>
            <a:ext cx="11203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8843"/>
            <a:ext cx="322113" cy="1758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688732"/>
            <a:ext cx="15629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сельхозпродукции </a:t>
            </a:r>
            <a:r>
              <a:rPr lang="ru-RU" sz="9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млрд.руб. 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15,3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65443" y="4535812"/>
            <a:ext cx="113025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b="1" spc="-20" dirty="0" smtClean="0">
                <a:latin typeface="Arial" pitchFamily="34" charset="0"/>
                <a:cs typeface="Arial" pitchFamily="34" charset="0"/>
              </a:rPr>
              <a:t>оборот розничной торговли</a:t>
            </a:r>
            <a:endParaRPr lang="ru-RU" sz="900" b="1" spc="-2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>
                <a:latin typeface="Arial" pitchFamily="34" charset="0"/>
                <a:cs typeface="Arial" pitchFamily="34" charset="0"/>
              </a:rPr>
              <a:t>млрд руб.</a:t>
            </a:r>
            <a:endParaRPr lang="x-non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859897" y="3015810"/>
            <a:ext cx="21801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807522" y="3348842"/>
            <a:ext cx="600121" cy="173006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14 026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959429" y="3348842"/>
            <a:ext cx="463137" cy="20188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17 762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47480" y="3336966"/>
            <a:ext cx="488198" cy="213755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16 426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148810" y="5069687"/>
            <a:ext cx="134006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заработная плата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123212" y="5535038"/>
            <a:ext cx="490216" cy="16511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30 349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101396" y="5537186"/>
            <a:ext cx="446853" cy="1985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40 692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522026"/>
            <a:ext cx="431846" cy="188109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34 697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05064" y="19358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123104" y="2159540"/>
            <a:ext cx="130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уровень безработицы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%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215957" y="2568102"/>
            <a:ext cx="344086" cy="155643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634247" y="2558374"/>
            <a:ext cx="350196" cy="184827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2033082" y="2558374"/>
            <a:ext cx="398834" cy="1848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016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15185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770878"/>
            <a:ext cx="2951999" cy="4536945"/>
          </a:xfrm>
          <a:prstGeom prst="roundRect">
            <a:avLst>
              <a:gd name="adj" fmla="val 864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ИНВЕСТИЦИОННОГО ПРОЕКТА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=""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3996" y="1847883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2720805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3222924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в 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7" y="2675515"/>
            <a:ext cx="24469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финансовые трудности, </a:t>
            </a:r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заёмных средств для развития бизнеса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46B5C4DF-4879-E82C-1A8B-99D847E68E4F}"/>
              </a:ext>
            </a:extLst>
          </p:cNvPr>
          <p:cNvGraphicFramePr/>
          <p:nvPr/>
        </p:nvGraphicFramePr>
        <p:xfrm>
          <a:off x="618954" y="3222924"/>
          <a:ext cx="2951999" cy="30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030012-FB3A-62A3-8150-35FFC833724F}"/>
              </a:ext>
            </a:extLst>
          </p:cNvPr>
          <p:cNvSpPr txBox="1"/>
          <p:nvPr/>
        </p:nvSpPr>
        <p:spPr>
          <a:xfrm>
            <a:off x="3943844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F5DA38-46A5-A6B1-F9E8-3231D6BCC328}"/>
              </a:ext>
            </a:extLst>
          </p:cNvPr>
          <p:cNvSpPr txBox="1"/>
          <p:nvPr/>
        </p:nvSpPr>
        <p:spPr>
          <a:xfrm>
            <a:off x="3943844" y="2675515"/>
            <a:ext cx="2254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сложности с оформлением документов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4C5B1B2-3C1F-0578-5028-AAE9B4C94CD4}"/>
              </a:ext>
            </a:extLst>
          </p:cNvPr>
          <p:cNvSpPr txBox="1"/>
          <p:nvPr/>
        </p:nvSpPr>
        <p:spPr>
          <a:xfrm>
            <a:off x="4182802" y="3222924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             и требуемых разрешений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812DCE40-94A9-EDBA-14E5-8C5D96887B18}"/>
              </a:ext>
            </a:extLst>
          </p:cNvPr>
          <p:cNvCxnSpPr>
            <a:cxnSpLocks/>
          </p:cNvCxnSpPr>
          <p:nvPr/>
        </p:nvCxnSpPr>
        <p:spPr>
          <a:xfrm>
            <a:off x="3943844" y="3243093"/>
            <a:ext cx="0" cy="7962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Бумага со сплошной заливкой">
            <a:extLst>
              <a:ext uri="{FF2B5EF4-FFF2-40B4-BE49-F238E27FC236}">
                <a16:creationId xmlns="" xmlns:a16="http://schemas.microsoft.com/office/drawing/2014/main" id="{4F310181-AA42-403C-25BD-E9F7DC161C1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8384" y="1873958"/>
            <a:ext cx="360000" cy="360000"/>
          </a:xfrm>
          <a:prstGeom prst="rect">
            <a:avLst/>
          </a:prstGeom>
        </p:spPr>
      </p:pic>
      <p:sp>
        <p:nvSpPr>
          <p:cNvPr id="4" name="Номер слайда 50">
            <a:extLst>
              <a:ext uri="{FF2B5EF4-FFF2-40B4-BE49-F238E27FC236}">
                <a16:creationId xmlns=""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A996AA-35EC-F6E0-E70F-A09B3222F6B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227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8DF27EB-ADD8-14D9-C3C2-A3493440690F}"/>
              </a:ext>
            </a:extLst>
          </p:cNvPr>
          <p:cNvSpPr/>
          <p:nvPr/>
        </p:nvSpPr>
        <p:spPr>
          <a:xfrm>
            <a:off x="5795703" y="1401547"/>
            <a:ext cx="3991893" cy="2027453"/>
          </a:xfrm>
          <a:prstGeom prst="roundRect">
            <a:avLst>
              <a:gd name="adj" fmla="val 1296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DCD92E-140C-FCEB-8D89-B4DFC2B66BB3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РЕШЕНИЯ ПРОБЛЕМ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5E2268E5-CB2D-B784-7262-390A9AE7A51B}"/>
              </a:ext>
            </a:extLst>
          </p:cNvPr>
          <p:cNvSpPr/>
          <p:nvPr/>
        </p:nvSpPr>
        <p:spPr>
          <a:xfrm>
            <a:off x="627015" y="1401546"/>
            <a:ext cx="5035461" cy="4906276"/>
          </a:xfrm>
          <a:prstGeom prst="roundRect">
            <a:avLst>
              <a:gd name="adj" fmla="val 4474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0EB40B-61B0-71B6-E201-BA9AA69269D8}"/>
              </a:ext>
            </a:extLst>
          </p:cNvPr>
          <p:cNvSpPr txBox="1"/>
          <p:nvPr/>
        </p:nvSpPr>
        <p:spPr>
          <a:xfrm>
            <a:off x="627015" y="1638617"/>
            <a:ext cx="50451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МНЕНИЮ ПРЕДСТАВИТЕЛЕЙ ОПРОШЕННЫХ КОМПАНИЙ НЕОБХОДИМЫ СЛЕДУЮЩИЕ МЕРЫ ПОДДЕРЖКИ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D37134AF-D33A-98D0-FD9F-4B46E40AEAB0}"/>
              </a:ext>
            </a:extLst>
          </p:cNvPr>
          <p:cNvSpPr/>
          <p:nvPr/>
        </p:nvSpPr>
        <p:spPr>
          <a:xfrm>
            <a:off x="895349" y="2216647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8F514B4-11AB-2F0C-7546-55DFDECCE05B}"/>
              </a:ext>
            </a:extLst>
          </p:cNvPr>
          <p:cNvSpPr txBox="1"/>
          <p:nvPr/>
        </p:nvSpPr>
        <p:spPr>
          <a:xfrm>
            <a:off x="1075254" y="2435116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72%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0061EC0-AB85-1D71-C9AD-F14D1A817343}"/>
              </a:ext>
            </a:extLst>
          </p:cNvPr>
          <p:cNvSpPr txBox="1"/>
          <p:nvPr/>
        </p:nvSpPr>
        <p:spPr>
          <a:xfrm>
            <a:off x="1805462" y="2459742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налоговые льготы</a:t>
            </a: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2044BA2-B44C-A712-1297-D72CF4C9D5C3}"/>
              </a:ext>
            </a:extLst>
          </p:cNvPr>
          <p:cNvSpPr/>
          <p:nvPr/>
        </p:nvSpPr>
        <p:spPr>
          <a:xfrm>
            <a:off x="895349" y="2996315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9ABA0665-7BF5-3BB6-EDAD-1C435AAA8499}"/>
              </a:ext>
            </a:extLst>
          </p:cNvPr>
          <p:cNvSpPr/>
          <p:nvPr/>
        </p:nvSpPr>
        <p:spPr>
          <a:xfrm>
            <a:off x="895349" y="3781162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="" xmlns:a16="http://schemas.microsoft.com/office/drawing/2014/main" id="{5802C631-A1EC-A364-FF47-7CC93E5701E0}"/>
              </a:ext>
            </a:extLst>
          </p:cNvPr>
          <p:cNvSpPr/>
          <p:nvPr/>
        </p:nvSpPr>
        <p:spPr>
          <a:xfrm>
            <a:off x="895349" y="4560830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="" xmlns:a16="http://schemas.microsoft.com/office/drawing/2014/main" id="{2D1761B5-B3E1-7A76-AAF3-1224BFFBAF6C}"/>
              </a:ext>
            </a:extLst>
          </p:cNvPr>
          <p:cNvSpPr/>
          <p:nvPr/>
        </p:nvSpPr>
        <p:spPr>
          <a:xfrm>
            <a:off x="895349" y="5340498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6" name="Рисунок 105" descr="Монеты со сплошной заливкой">
            <a:extLst>
              <a:ext uri="{FF2B5EF4-FFF2-40B4-BE49-F238E27FC236}">
                <a16:creationId xmlns="" xmlns:a16="http://schemas.microsoft.com/office/drawing/2014/main" id="{705F1669-CC6A-B05D-F958-37BDF31085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2386495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949C828-2577-C5DF-ADD5-C08EEA31DFB6}"/>
              </a:ext>
            </a:extLst>
          </p:cNvPr>
          <p:cNvSpPr txBox="1"/>
          <p:nvPr/>
        </p:nvSpPr>
        <p:spPr>
          <a:xfrm>
            <a:off x="1075254" y="3218750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1766BA8F-FC57-5B2D-90E2-D56C05BC4F1C}"/>
              </a:ext>
            </a:extLst>
          </p:cNvPr>
          <p:cNvSpPr txBox="1"/>
          <p:nvPr/>
        </p:nvSpPr>
        <p:spPr>
          <a:xfrm>
            <a:off x="1805462" y="3243376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</a:p>
        </p:txBody>
      </p:sp>
      <p:pic>
        <p:nvPicPr>
          <p:cNvPr id="110" name="Рисунок 109" descr="Монеты со сплошной заливкой">
            <a:extLst>
              <a:ext uri="{FF2B5EF4-FFF2-40B4-BE49-F238E27FC236}">
                <a16:creationId xmlns="" xmlns:a16="http://schemas.microsoft.com/office/drawing/2014/main" id="{B09FEF6A-902E-311B-AEB9-701814B819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170129"/>
            <a:ext cx="360000" cy="360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95DD27A-64EF-79D2-15ED-71C79132EF43}"/>
              </a:ext>
            </a:extLst>
          </p:cNvPr>
          <p:cNvSpPr txBox="1"/>
          <p:nvPr/>
        </p:nvSpPr>
        <p:spPr>
          <a:xfrm>
            <a:off x="1075254" y="3999631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65%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3D1E8BC5-CED5-2F8A-8057-235370113FEC}"/>
              </a:ext>
            </a:extLst>
          </p:cNvPr>
          <p:cNvSpPr txBox="1"/>
          <p:nvPr/>
        </p:nvSpPr>
        <p:spPr>
          <a:xfrm>
            <a:off x="1805462" y="4024257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субсидирование</a:t>
            </a:r>
          </a:p>
        </p:txBody>
      </p:sp>
      <p:pic>
        <p:nvPicPr>
          <p:cNvPr id="114" name="Рисунок 113" descr="Монеты со сплошной заливкой">
            <a:extLst>
              <a:ext uri="{FF2B5EF4-FFF2-40B4-BE49-F238E27FC236}">
                <a16:creationId xmlns="" xmlns:a16="http://schemas.microsoft.com/office/drawing/2014/main" id="{CEBF71AD-3798-079F-1006-4BBD621CBA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951010"/>
            <a:ext cx="360000" cy="36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B49FEFF5-ED7A-911B-E522-304578F8CA2D}"/>
              </a:ext>
            </a:extLst>
          </p:cNvPr>
          <p:cNvSpPr txBox="1"/>
          <p:nvPr/>
        </p:nvSpPr>
        <p:spPr>
          <a:xfrm>
            <a:off x="1075254" y="4786885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21%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4069AE09-F3E7-1FF7-20FD-D0140564616C}"/>
              </a:ext>
            </a:extLst>
          </p:cNvPr>
          <p:cNvSpPr txBox="1"/>
          <p:nvPr/>
        </p:nvSpPr>
        <p:spPr>
          <a:xfrm>
            <a:off x="1805461" y="4811511"/>
            <a:ext cx="25156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48EC6495-D330-6761-457E-5F874A3FA7B8}"/>
              </a:ext>
            </a:extLst>
          </p:cNvPr>
          <p:cNvSpPr txBox="1"/>
          <p:nvPr/>
        </p:nvSpPr>
        <p:spPr>
          <a:xfrm>
            <a:off x="1075254" y="5558143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42%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FAF710BB-3919-EA2E-FBBA-05860669961B}"/>
              </a:ext>
            </a:extLst>
          </p:cNvPr>
          <p:cNvSpPr txBox="1"/>
          <p:nvPr/>
        </p:nvSpPr>
        <p:spPr>
          <a:xfrm>
            <a:off x="1805462" y="5500497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существующих мер поддержки</a:t>
            </a:r>
          </a:p>
        </p:txBody>
      </p:sp>
      <p:pic>
        <p:nvPicPr>
          <p:cNvPr id="124" name="Рисунок 123" descr="Банк со сплошной заливкой">
            <a:extLst>
              <a:ext uri="{FF2B5EF4-FFF2-40B4-BE49-F238E27FC236}">
                <a16:creationId xmlns="" xmlns:a16="http://schemas.microsoft.com/office/drawing/2014/main" id="{077AE888-BF98-A5C8-3632-BAD43006AF1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184" y="5484834"/>
            <a:ext cx="360000" cy="36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0969E07-9DBB-0BE0-5FE2-B2628E78DAD2}"/>
              </a:ext>
            </a:extLst>
          </p:cNvPr>
          <p:cNvSpPr txBox="1"/>
          <p:nvPr/>
        </p:nvSpPr>
        <p:spPr>
          <a:xfrm>
            <a:off x="6043094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90,1%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3D5E7585-AEA8-6C9F-5ED3-B5D390D5176F}"/>
              </a:ext>
            </a:extLst>
          </p:cNvPr>
          <p:cNvSpPr txBox="1"/>
          <p:nvPr/>
        </p:nvSpPr>
        <p:spPr>
          <a:xfrm>
            <a:off x="6043093" y="2306182"/>
            <a:ext cx="259986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отмечают, 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более активного развития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улучшение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транспортной и инженерной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Номер слайда 50">
            <a:extLst>
              <a:ext uri="{FF2B5EF4-FFF2-40B4-BE49-F238E27FC236}">
                <a16:creationId xmlns="" xmlns:a16="http://schemas.microsoft.com/office/drawing/2014/main" id="{D59CBD11-ED18-A63D-880A-49AA9FC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D33EA256-31E2-E04A-4863-8F643E1771C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3EA7A1B3-FDB2-174A-2418-3B154CBF70E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3289" y="4733067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6EA9FB-1524-7609-F314-80A9F1E1D35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lum contras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007" y="3574473"/>
            <a:ext cx="3876635" cy="26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8447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=""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48280156"/>
              </p:ext>
            </p:extLst>
          </p:nvPr>
        </p:nvGraphicFramePr>
        <p:xfrm>
          <a:off x="3723245" y="1401546"/>
          <a:ext cx="2968122" cy="431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АДМИНИСТРАЦИЕЙ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8736" y="1401545"/>
            <a:ext cx="2966400" cy="2394000"/>
          </a:xfrm>
          <a:prstGeom prst="roundRect">
            <a:avLst>
              <a:gd name="adj" fmla="val 109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7DE4BB89-C823-8988-7CBC-1B407915213F}"/>
              </a:ext>
            </a:extLst>
          </p:cNvPr>
          <p:cNvSpPr/>
          <p:nvPr/>
        </p:nvSpPr>
        <p:spPr>
          <a:xfrm>
            <a:off x="3723245" y="1401545"/>
            <a:ext cx="2968122" cy="4906275"/>
          </a:xfrm>
          <a:prstGeom prst="roundRect">
            <a:avLst>
              <a:gd name="adj" fmla="val 7722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4"/>
          </a:xfrm>
          <a:prstGeom prst="roundRect">
            <a:avLst>
              <a:gd name="adj" fmla="val 863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3723246" y="1600517"/>
            <a:ext cx="29681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   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 АДМИНИСТРАЦИЕЙ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Монеты со сплошной заливкой">
            <a:extLst>
              <a:ext uri="{FF2B5EF4-FFF2-40B4-BE49-F238E27FC236}">
                <a16:creationId xmlns="" xmlns:a16="http://schemas.microsoft.com/office/drawing/2014/main" id="{8FCBDF6A-8A7F-4E13-688F-B44DA31C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3257" y="1478550"/>
            <a:ext cx="360000" cy="360000"/>
          </a:xfrm>
          <a:prstGeom prst="rect">
            <a:avLst/>
          </a:prstGeom>
        </p:spPr>
      </p:pic>
      <p:pic>
        <p:nvPicPr>
          <p:cNvPr id="37" name="Рисунок 36" descr="Монеты со сплошной заливкой">
            <a:extLst>
              <a:ext uri="{FF2B5EF4-FFF2-40B4-BE49-F238E27FC236}">
                <a16:creationId xmlns=""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3996" y="1478550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30,6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2306182"/>
            <a:ext cx="22541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респондентов знают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 инвестиционном уполномоченном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CE7D1C-8603-5ACB-F1B9-4CC96A819C5B}"/>
              </a:ext>
            </a:extLst>
          </p:cNvPr>
          <p:cNvSpPr txBox="1"/>
          <p:nvPr/>
        </p:nvSpPr>
        <p:spPr>
          <a:xfrm>
            <a:off x="837399" y="4450871"/>
            <a:ext cx="16772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10,7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D320235-F304-A8D4-B377-A0F3302396DA}"/>
              </a:ext>
            </a:extLst>
          </p:cNvPr>
          <p:cNvSpPr txBox="1"/>
          <p:nvPr/>
        </p:nvSpPr>
        <p:spPr>
          <a:xfrm>
            <a:off x="837398" y="4952990"/>
            <a:ext cx="16772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из них контактировала с ними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3914887"/>
            <a:ext cx="2951999" cy="2394000"/>
          </a:xfrm>
          <a:prstGeom prst="roundRect">
            <a:avLst>
              <a:gd name="adj" fmla="val 10253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21,5%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6994232" y="2232562"/>
            <a:ext cx="26841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компаний-респондентов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FC61C3-3A62-D900-880B-15D1D1181A3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6887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72303" y="1989226"/>
            <a:ext cx="396710" cy="603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7217" y="2088308"/>
            <a:ext cx="396710" cy="6020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7" name="object 7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839" y="4085225"/>
            <a:ext cx="396710" cy="6020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2753" y="4060839"/>
            <a:ext cx="396710" cy="60200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985064" y="2339891"/>
            <a:ext cx="2021123" cy="181801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13056" algn="ctr">
              <a:spcBef>
                <a:spcPts val="98"/>
              </a:spcBef>
            </a:pPr>
            <a:r>
              <a:rPr lang="ru-RU" sz="11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Романов Д.Н.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96554" y="1184697"/>
            <a:ext cx="1368252" cy="1835173"/>
          </a:xfrm>
          <a:prstGeom prst="rect">
            <a:avLst/>
          </a:prstGeom>
        </p:spPr>
        <p:txBody>
          <a:bodyPr vert="horz" wrap="square" lIns="0" tIns="95305" rIns="0" bIns="0" rtlCol="0">
            <a:spAutoFit/>
          </a:bodyPr>
          <a:lstStyle/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321825" algn="ctr">
              <a:spcBef>
                <a:spcPts val="750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93473" y="3201406"/>
            <a:ext cx="3312527" cy="1915609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r>
              <a:rPr lang="ru-RU" sz="1300" b="1" dirty="0">
                <a:solidFill>
                  <a:srgbClr val="2B2E31"/>
                </a:solidFill>
                <a:cs typeface="Calibri"/>
              </a:rPr>
              <a:t>   </a:t>
            </a:r>
            <a:endParaRPr lang="ru-RU" sz="1300" b="1" dirty="0" smtClean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100" b="1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Аврамиди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М.В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100" b="1" dirty="0" smtClean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3056" algn="ctr">
              <a:spcBef>
                <a:spcPts val="98"/>
              </a:spcBef>
            </a:pP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9800" y="2531456"/>
            <a:ext cx="2021123" cy="1003628"/>
          </a:xfrm>
          <a:prstGeom prst="rect">
            <a:avLst/>
          </a:prstGeom>
        </p:spPr>
        <p:txBody>
          <a:bodyPr vert="horz" wrap="square" lIns="0" tIns="28722" rIns="0" bIns="0" rtlCol="0">
            <a:spAutoFit/>
          </a:bodyPr>
          <a:lstStyle/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15895" y="1977937"/>
            <a:ext cx="2545118" cy="1474463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endParaRPr lang="ru-RU" sz="1200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7833" algn="ctr">
              <a:lnSpc>
                <a:spcPts val="1177"/>
              </a:lnSpc>
              <a:spcBef>
                <a:spcPts val="98"/>
              </a:spcBef>
            </a:pP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Заместитель</a:t>
            </a:r>
            <a:r>
              <a:rPr sz="1100" spc="-6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sz="1100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лавы</a:t>
            </a:r>
            <a:r>
              <a:rPr sz="1100" spc="-57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spc="-1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администрации </a:t>
            </a:r>
            <a:r>
              <a:rPr lang="ru-RU" sz="1100" spc="-10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Марксовского</a:t>
            </a:r>
            <a:r>
              <a:rPr lang="ru-RU" sz="1100" spc="-1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муниципального </a:t>
            </a:r>
            <a:r>
              <a:rPr lang="ru-RU" sz="1100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района (инвестиционный уполномоченный</a:t>
            </a:r>
            <a:r>
              <a:rPr lang="ru-RU" sz="1200" spc="-1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)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-1157537" y="2799009"/>
            <a:ext cx="3368539" cy="2310589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13056">
              <a:spcBef>
                <a:spcPts val="98"/>
              </a:spcBef>
            </a:pPr>
            <a:endParaRPr lang="ru-RU" sz="11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r>
              <a:rPr lang="ru-RU" sz="1300" b="1" dirty="0">
                <a:solidFill>
                  <a:srgbClr val="2B2E31"/>
                </a:solidFill>
                <a:cs typeface="Calibri"/>
              </a:rPr>
              <a:t>                         </a:t>
            </a:r>
          </a:p>
          <a:p>
            <a:pPr marL="13056" algn="ctr">
              <a:spcBef>
                <a:spcPts val="98"/>
              </a:spcBef>
            </a:pPr>
            <a:r>
              <a:rPr lang="ru-RU" sz="1300" b="1" dirty="0">
                <a:solidFill>
                  <a:srgbClr val="2B2E31"/>
                </a:solidFill>
                <a:cs typeface="Calibri"/>
              </a:rPr>
              <a:t>                                    </a:t>
            </a:r>
            <a:endParaRPr lang="ru-RU" sz="1300" b="1" dirty="0" smtClean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1100" b="1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Шепелева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Е.В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3056" algn="ctr">
              <a:spcBef>
                <a:spcPts val="98"/>
              </a:spcBef>
            </a:pPr>
            <a:endParaRPr sz="1300" dirty="0"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61907" y="2290937"/>
            <a:ext cx="3144093" cy="3141586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 smtClean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endParaRPr lang="ru-RU" sz="1300" dirty="0" smtClean="0">
              <a:solidFill>
                <a:srgbClr val="2B2E31"/>
              </a:solidFill>
              <a:cs typeface="Calibri"/>
            </a:endParaRPr>
          </a:p>
          <a:p>
            <a:pPr algn="ctr">
              <a:lnSpc>
                <a:spcPts val="1177"/>
              </a:lnSpc>
              <a:spcBef>
                <a:spcPts val="98"/>
              </a:spcBef>
            </a:pPr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Главный </a:t>
            </a: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специалист отдела экономики управления экономического развития и торговли администрации ММР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16374" y="2639028"/>
            <a:ext cx="2320549" cy="363902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13056" algn="ctr">
              <a:spcBef>
                <a:spcPts val="98"/>
              </a:spcBef>
            </a:pP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Глава </a:t>
            </a:r>
            <a:r>
              <a:rPr lang="ru-RU" sz="1100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Марксовского</a:t>
            </a:r>
            <a:endParaRPr lang="ru-RU" sz="1100" dirty="0">
              <a:solidFill>
                <a:srgbClr val="2B2E31"/>
              </a:solidFill>
              <a:latin typeface="Arial" pitchFamily="34" charset="0"/>
              <a:cs typeface="Arial" pitchFamily="34" charset="0"/>
            </a:endParaRPr>
          </a:p>
          <a:p>
            <a:pPr marL="13056" algn="ctr">
              <a:spcBef>
                <a:spcPts val="98"/>
              </a:spcBef>
            </a:pPr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муниципального </a:t>
            </a: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район</a:t>
            </a:r>
            <a:r>
              <a:rPr lang="ru-RU" sz="1100" dirty="0">
                <a:solidFill>
                  <a:srgbClr val="2B2E31"/>
                </a:solidFill>
                <a:cs typeface="Calibri"/>
              </a:rPr>
              <a:t>а</a:t>
            </a:r>
            <a:endParaRPr sz="1100" dirty="0"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63748" y="3302221"/>
            <a:ext cx="2497677" cy="487672"/>
          </a:xfrm>
          <a:prstGeom prst="rect">
            <a:avLst/>
          </a:prstGeom>
        </p:spPr>
        <p:txBody>
          <a:bodyPr vert="horz" wrap="square" lIns="0" tIns="13056" rIns="0" bIns="0" rtlCol="0">
            <a:spAutoFit/>
          </a:bodyPr>
          <a:lstStyle/>
          <a:p>
            <a:pPr marL="539202" marR="5222" indent="-526799">
              <a:spcBef>
                <a:spcPts val="103"/>
              </a:spcBef>
            </a:pPr>
            <a:endParaRPr lang="ru-RU" sz="1500" b="1" dirty="0">
              <a:solidFill>
                <a:srgbClr val="2B2E31"/>
              </a:solidFill>
              <a:latin typeface="Calibri"/>
              <a:cs typeface="Calibri"/>
            </a:endParaRPr>
          </a:p>
          <a:p>
            <a:pPr marL="539202" marR="5222" indent="-526799">
              <a:spcBef>
                <a:spcPts val="103"/>
              </a:spcBef>
            </a:pPr>
            <a:endParaRPr lang="ru-RU" sz="1500" b="1" dirty="0">
              <a:solidFill>
                <a:srgbClr val="2B2E31"/>
              </a:solidFill>
              <a:latin typeface="Calibri"/>
              <a:cs typeface="Calibri"/>
            </a:endParaRPr>
          </a:p>
        </p:txBody>
      </p:sp>
      <p:pic>
        <p:nvPicPr>
          <p:cNvPr id="44" name="object 6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5336" y="1787127"/>
            <a:ext cx="396710" cy="602008"/>
          </a:xfrm>
          <a:prstGeom prst="rect">
            <a:avLst/>
          </a:prstGeom>
        </p:spPr>
      </p:pic>
      <p:sp>
        <p:nvSpPr>
          <p:cNvPr id="46" name="object 21"/>
          <p:cNvSpPr txBox="1"/>
          <p:nvPr/>
        </p:nvSpPr>
        <p:spPr>
          <a:xfrm>
            <a:off x="-449803" y="1996182"/>
            <a:ext cx="4728429" cy="851215"/>
          </a:xfrm>
          <a:prstGeom prst="rect">
            <a:avLst/>
          </a:prstGeom>
        </p:spPr>
        <p:txBody>
          <a:bodyPr vert="horz" wrap="square" lIns="0" tIns="12403" rIns="0" bIns="0" rtlCol="0">
            <a:spAutoFit/>
          </a:bodyPr>
          <a:lstStyle/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endParaRPr lang="ru-RU" sz="1300" b="1" dirty="0">
              <a:solidFill>
                <a:srgbClr val="2B2E31"/>
              </a:solidFill>
              <a:cs typeface="Calibri"/>
            </a:endParaRPr>
          </a:p>
          <a:p>
            <a:pPr marL="13056" algn="ctr">
              <a:spcBef>
                <a:spcPts val="98"/>
              </a:spcBef>
            </a:pPr>
            <a:r>
              <a:rPr lang="ru-RU" sz="1300" b="1" dirty="0">
                <a:solidFill>
                  <a:srgbClr val="2B2E31"/>
                </a:solidFill>
                <a:cs typeface="Calibri"/>
              </a:rPr>
              <a:t>                                        </a:t>
            </a:r>
            <a:r>
              <a:rPr lang="ru-RU" sz="1100" b="1" dirty="0" err="1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Актаев</a:t>
            </a:r>
            <a:r>
              <a:rPr lang="ru-RU" sz="1100" b="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А.Ж.</a:t>
            </a:r>
            <a:endParaRPr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19746" y="2530723"/>
            <a:ext cx="2095980" cy="273737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r>
              <a:rPr lang="ru-RU" sz="1300" b="1" dirty="0">
                <a:solidFill>
                  <a:srgbClr val="2B2E31"/>
                </a:solidFill>
                <a:cs typeface="Calibri"/>
              </a:rPr>
              <a:t>  </a:t>
            </a:r>
            <a:r>
              <a:rPr lang="ru-RU" sz="1300" b="1" dirty="0" smtClean="0">
                <a:solidFill>
                  <a:srgbClr val="2B2E31"/>
                </a:solidFill>
                <a:cs typeface="Calibri"/>
              </a:rPr>
              <a:t>     Солдатова </a:t>
            </a:r>
            <a:r>
              <a:rPr lang="ru-RU" sz="1300" b="1" dirty="0">
                <a:solidFill>
                  <a:srgbClr val="2B2E31"/>
                </a:solidFill>
                <a:cs typeface="Calibri"/>
              </a:rPr>
              <a:t>В.В.</a:t>
            </a:r>
            <a:endParaRPr lang="ru-RU" sz="13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717067" y="2576852"/>
            <a:ext cx="2694831" cy="830300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endParaRPr lang="ru-RU" sz="1300" dirty="0">
              <a:solidFill>
                <a:srgbClr val="2B2E31"/>
              </a:solidFill>
              <a:cs typeface="Calibri"/>
            </a:endParaRPr>
          </a:p>
          <a:p>
            <a:pPr marL="13056" marR="5222" indent="231740" algn="ctr">
              <a:lnSpc>
                <a:spcPts val="1120"/>
              </a:lnSpc>
              <a:spcBef>
                <a:spcPts val="227"/>
              </a:spcBef>
            </a:pP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Начальник</a:t>
            </a:r>
            <a:r>
              <a:rPr lang="ru-RU" sz="1100" spc="-31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управления экономического развития и торговли администрации ММР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4785746"/>
            <a:ext cx="2875271" cy="750791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marL="13056" algn="ctr"/>
            <a:endParaRPr lang="ru-RU" sz="1100" dirty="0" smtClean="0">
              <a:solidFill>
                <a:srgbClr val="2B2E31"/>
              </a:solidFill>
              <a:cs typeface="Calibri"/>
            </a:endParaRPr>
          </a:p>
          <a:p>
            <a:pPr marL="13056" algn="ctr"/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Начальник отдела экономики управления экономического развития и торговли администрации ММР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91854" y="3121033"/>
            <a:ext cx="1684336" cy="458403"/>
          </a:xfrm>
          <a:prstGeom prst="rect">
            <a:avLst/>
          </a:prstGeom>
          <a:noFill/>
        </p:spPr>
        <p:txBody>
          <a:bodyPr wrap="square" lIns="72969" tIns="36485" rIns="72969" bIns="36485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Тел.: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84567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5-55-55</a:t>
            </a:r>
          </a:p>
          <a:p>
            <a:pPr algn="ctr"/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marksadm@mail.ru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95265" y="3095732"/>
            <a:ext cx="2807226" cy="766180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endParaRPr lang="en-US" sz="900" dirty="0" smtClean="0"/>
          </a:p>
          <a:p>
            <a:pPr algn="ctr"/>
            <a:endParaRPr lang="en-US" sz="900" dirty="0" smtClean="0"/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Тел.: 84567 5-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26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marks-econom@mail.ru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11079" y="3394931"/>
            <a:ext cx="2301926" cy="596903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endParaRPr lang="en-US" sz="900" dirty="0" smtClean="0"/>
          </a:p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Тел.: 84567 5-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01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marksadm@mail.ru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300616" y="5294684"/>
            <a:ext cx="2807226" cy="904679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endParaRPr lang="en-US" sz="900" dirty="0" smtClean="0"/>
          </a:p>
          <a:p>
            <a:pPr algn="ctr"/>
            <a:endParaRPr lang="en-US" sz="900" dirty="0" smtClean="0"/>
          </a:p>
          <a:p>
            <a:pPr algn="ctr"/>
            <a:endParaRPr lang="ru-RU" sz="900" dirty="0" smtClean="0"/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Тел.: 84567 5-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26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marks-econom@mail.ru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98774" y="5367836"/>
            <a:ext cx="2807226" cy="766180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endParaRPr lang="en-US" sz="900" dirty="0" smtClean="0"/>
          </a:p>
          <a:p>
            <a:pPr algn="ctr"/>
            <a:endParaRPr lang="en-US" sz="900" dirty="0" smtClean="0"/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Тел.: 84567 5-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26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marks-econom@mail.ru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76545" y="219918"/>
            <a:ext cx="1919413" cy="20597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01624" y="494233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ГРУППЫ, 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381965" y="822812"/>
            <a:ext cx="8988942" cy="775597"/>
          </a:xfrm>
          <a:prstGeom prst="roundRect">
            <a:avLst>
              <a:gd name="adj" fmla="val 262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13543" y="4634222"/>
            <a:ext cx="1366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Колибердин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Р.О.</a:t>
            </a:r>
            <a:endParaRPr lang="ru-RU" sz="11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999232" y="4907648"/>
            <a:ext cx="2206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77"/>
              </a:lnSpc>
              <a:spcBef>
                <a:spcPts val="98"/>
              </a:spcBef>
            </a:pPr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Начальник управления </a:t>
            </a:r>
            <a:r>
              <a:rPr lang="ru-RU" sz="1100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земельно-имущестенных</a:t>
            </a:r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отношений администрации ММР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779776" y="5649575"/>
            <a:ext cx="2426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Тел.: 84567 5-30-84</a:t>
            </a:r>
          </a:p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marks-econom@mail.ru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object 8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4545" y="4115703"/>
            <a:ext cx="396710" cy="602008"/>
          </a:xfrm>
          <a:prstGeom prst="rect">
            <a:avLst/>
          </a:prstGeom>
        </p:spPr>
      </p:pic>
      <p:pic>
        <p:nvPicPr>
          <p:cNvPr id="42" name="object 8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63953" y="4030359"/>
            <a:ext cx="396710" cy="60200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504471" y="4620768"/>
            <a:ext cx="1366080" cy="26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err="1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Шевела</a:t>
            </a:r>
            <a:r>
              <a:rPr lang="ru-RU" sz="1100" b="1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 В.В.</a:t>
            </a:r>
            <a:endParaRPr lang="ru-RU" sz="11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169408" y="4889360"/>
            <a:ext cx="17251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77"/>
              </a:lnSpc>
              <a:spcBef>
                <a:spcPts val="98"/>
              </a:spcBef>
            </a:pPr>
            <a:r>
              <a:rPr lang="ru-RU" sz="1100" dirty="0" smtClean="0">
                <a:solidFill>
                  <a:srgbClr val="2B2E31"/>
                </a:solidFill>
                <a:latin typeface="Arial" pitchFamily="34" charset="0"/>
                <a:cs typeface="Arial" pitchFamily="34" charset="0"/>
              </a:rPr>
              <a:t>Начальник управления сельского хозяйства администрации ММР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169408" y="5352289"/>
            <a:ext cx="1853184" cy="904679"/>
          </a:xfrm>
          <a:prstGeom prst="rect">
            <a:avLst/>
          </a:prstGeom>
        </p:spPr>
        <p:txBody>
          <a:bodyPr wrap="square" lIns="72969" tIns="36485" rIns="72969" bIns="36485">
            <a:spAutoFit/>
          </a:bodyPr>
          <a:lstStyle/>
          <a:p>
            <a:pPr algn="ctr"/>
            <a:endParaRPr lang="en-US" sz="900" dirty="0" smtClean="0"/>
          </a:p>
          <a:p>
            <a:pPr algn="ctr"/>
            <a:endParaRPr lang="en-US" sz="900" dirty="0" smtClean="0"/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г.Маркс, пр.Ленина, д.18</a:t>
            </a:r>
          </a:p>
          <a:p>
            <a:pPr algn="ctr"/>
            <a:r>
              <a:rPr lang="ru-RU" sz="900" dirty="0" smtClean="0">
                <a:latin typeface="Arial" pitchFamily="34" charset="0"/>
                <a:cs typeface="Arial" pitchFamily="34" charset="0"/>
              </a:rPr>
              <a:t>Тел.: 84567 5-11-43</a:t>
            </a:r>
          </a:p>
          <a:p>
            <a:pPr algn="ctr"/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Эл.почта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marks-econom@mail.ru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7A2683-7003-BF9E-F7F8-75D8D09B112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13063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49382" y="3571592"/>
            <a:ext cx="2104138" cy="2376000"/>
          </a:xfrm>
          <a:prstGeom prst="roundRect">
            <a:avLst>
              <a:gd name="adj" fmla="val 1257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755295" y="4456956"/>
            <a:ext cx="18280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endParaRPr lang="x-non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654834" y="4818491"/>
            <a:ext cx="891348" cy="341906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343276" y="3569879"/>
            <a:ext cx="2261681" cy="2376000"/>
          </a:xfrm>
          <a:prstGeom prst="roundRect">
            <a:avLst>
              <a:gd name="adj" fmla="val 1257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36743" y="3970733"/>
            <a:ext cx="4497839" cy="2376000"/>
          </a:xfrm>
          <a:prstGeom prst="roundRect">
            <a:avLst>
              <a:gd name="adj" fmla="val 122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365759" y="3699372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ОСНОВНЫМ ОТРАСЛЯМ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19778794"/>
              </p:ext>
            </p:extLst>
          </p:nvPr>
        </p:nvGraphicFramePr>
        <p:xfrm>
          <a:off x="488515" y="3952174"/>
          <a:ext cx="4862713" cy="222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7475108"/>
              </p:ext>
            </p:extLst>
          </p:nvPr>
        </p:nvGraphicFramePr>
        <p:xfrm>
          <a:off x="2035150" y="1021278"/>
          <a:ext cx="5432450" cy="251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326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589216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978928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08649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  <a:gridCol w="1086490"/>
              </a:tblGrid>
              <a:tr h="251903"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состоянию на 01.07.2024 года</a:t>
                      </a:r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656310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10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одного </a:t>
                      </a:r>
                      <a:r>
                        <a:rPr lang="x-none" sz="10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работающего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крупным и средним</a:t>
                      </a:r>
                      <a:r>
                        <a:rPr lang="x-none" sz="10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предприяти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ям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34 697,5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40 692,5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45 436,4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65631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117,6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115,5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656310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10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Саратовской </a:t>
                      </a:r>
                      <a:r>
                        <a:rPr lang="x-none" sz="10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42 916,6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51 354,4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55 222,6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332565" y="4026088"/>
            <a:ext cx="20303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368190" y="4409454"/>
            <a:ext cx="18401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регистрируемая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безработица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388703" y="4983046"/>
            <a:ext cx="519804" cy="180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-51000"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0786" y="3579240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lum bright="-80000"/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37212" y="3638773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730073" y="4048587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146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281162" y="4199960"/>
            <a:ext cx="3836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728668" y="5263763"/>
            <a:ext cx="203553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</a:p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 </a:t>
            </a:r>
          </a:p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  <a:endParaRPr lang="x-non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441011" y="5231958"/>
            <a:ext cx="19616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 МАРКСОВСКОГО МУНИЦИПАЛЬНОГО РАЙОНА) 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154379" y="824089"/>
            <a:ext cx="4726379" cy="2643505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4928260" y="771896"/>
            <a:ext cx="4813464" cy="2289356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58312" y="4892061"/>
            <a:ext cx="4666912" cy="17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5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32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1pPr>
            <a:lvl2pPr eaLnBrk="0" hangingPunct="0">
              <a:spcBef>
                <a:spcPts val="75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8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eaLnBrk="0" hangingPunct="0">
              <a:spcBef>
                <a:spcPts val="65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eaLnBrk="0" hangingPunct="0">
              <a:spcBef>
                <a:spcPts val="55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eaLnBrk="0" hangingPunct="0">
              <a:spcBef>
                <a:spcPts val="55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ts val="5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just" eaLnBrk="1" hangingPunct="1">
              <a:spcBef>
                <a:spcPts val="50"/>
              </a:spcBef>
              <a:buClrTx/>
              <a:buFontTx/>
              <a:buNone/>
            </a:pPr>
            <a:r>
              <a:rPr lang="ru-RU" alt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Месторождения</a:t>
            </a:r>
          </a:p>
          <a:p>
            <a:pPr algn="just" eaLnBrk="1" hangingPunct="1">
              <a:spcBef>
                <a:spcPts val="50"/>
              </a:spcBef>
              <a:buClrTx/>
              <a:buFontTx/>
              <a:buNone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Минерально-сырьевые ресурсы представлены месторождениями кирпичных и керамзитовых глин и строительных песков. На территории района эксплуатируются три месторождения глин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Бородаевское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Подлесновское, Павловское) и одно -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Бородаевское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- керамзитового сырья. В настоящее время для нужд района используются 5 месторождений строительных песков (Павловское,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Марксовское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Орловское,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Чапаевское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Ястребовское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). Кроме того, на территории района эксплуатируются месторождения углеводородного сырья: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Грязнушинское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Фурмановское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Мечеткинское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155AAA7-6F11-C116-F937-E98916006BF3}"/>
              </a:ext>
            </a:extLst>
          </p:cNvPr>
          <p:cNvSpPr txBox="1"/>
          <p:nvPr/>
        </p:nvSpPr>
        <p:spPr>
          <a:xfrm>
            <a:off x="368134" y="659007"/>
            <a:ext cx="439694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Почвообразовательный процесс протекает по степному типу с образованием темно-каштановых почв. На территории района выделены следующие систематические группы почв: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Темно - каштановые террасовые почвы различного механического состава.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Лугово-каштановые почвы, имеющие преимущественно комплексное распространение.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Лугово-лиманные почвы, залегающие в комплексе с темно-каштановыми террасовыми почвами.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Пойменные влажно-луговые слоистые почвы.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Солонцы каштановые, имеющие комплексное распространение с темно-каштановыми террасовыми почвами.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Иловато-болотные и лугово-болотные почвы степей.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- Комплекс смытых и намытых почв балок, а также обнажения    почвообразующих пород.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52010" y="710760"/>
            <a:ext cx="47903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Континентально-засушливый с жарким летом и холодной зимой</a:t>
            </a: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 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январе – 6,6℃, в июле + 25,2℃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Температура ниже нуля отмечается с ноября по апрель. Переход от холода к теплу в весенний период очень быстрый, что вызывает необходимость завершения весенне-полевых работ в предельно сжатые сроки. Возобновление вегетации озимых культур и многолетних трав связано с устойчивым переходом среднесуточной температуры + 5 град. С. Начало вегетации отмечается 13-14 апреля и длится 155 - 175 дней до 29 сентября - 1 октября. Термические ресурсы превышают потребность в тепле всех зерновых культур - сумма активных температур (свыше 10 град. С) составляет 2800-2900 градусов С., средняя продолжительность безморозного     периода 157-163 дня.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5034844" y="3132815"/>
            <a:ext cx="4707467" cy="714790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Прямоугольник 4"/>
          <p:cNvSpPr/>
          <p:nvPr/>
        </p:nvSpPr>
        <p:spPr>
          <a:xfrm>
            <a:off x="5094513" y="3116911"/>
            <a:ext cx="462993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Лесные ресурсы</a:t>
            </a:r>
          </a:p>
          <a:p>
            <a:endParaRPr lang="ru-RU" altLang="ru-RU" sz="500" b="1" dirty="0">
              <a:solidFill>
                <a:srgbClr val="4756A0"/>
              </a:solidFill>
              <a:latin typeface="Arial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Общая площадь лесного фонда Марксовского района составляет 13 967 га, из них хвойные леса занимают 2 167 га, остальные – лиственные.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737" y="3515095"/>
            <a:ext cx="446502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"/>
              </a:spcBef>
            </a:pPr>
            <a:r>
              <a:rPr lang="ru-RU" altLang="ru-RU" sz="1400" b="1" dirty="0" smtClean="0">
                <a:solidFill>
                  <a:srgbClr val="4756A0"/>
                </a:solidFill>
                <a:latin typeface="Arial" charset="0"/>
              </a:rPr>
              <a:t>  </a:t>
            </a:r>
            <a:r>
              <a:rPr lang="ru-RU" alt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Водные </a:t>
            </a: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ресурсы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Территория района находится в долине р.Волги и бассейнах рек Большой и Малый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Караманы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Большой Иргиз, Малый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Кушум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Маянга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Западная сторона района на протяжении более 70 км прилегает к Волгоградскому водохранилищу реки Волги. В оврагах и балках располагаются пруды, староречья, протоки. В районе имеется порядка 85 внутренних водоёмов: прудов и водохранилищ.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225631" y="3526971"/>
            <a:ext cx="4785755" cy="1296317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249383" y="4901184"/>
            <a:ext cx="4809212" cy="1783391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5072932" y="3896139"/>
            <a:ext cx="468066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Видовая структура земельных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ресурсов, га</a:t>
            </a:r>
            <a:endParaRPr lang="x-none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xmlns="" id="{E202DBDB-D051-E022-C5C3-B22F4CF0E4E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126051" y="918550"/>
            <a:ext cx="360000" cy="360000"/>
          </a:xfrm>
          <a:prstGeom prst="rect">
            <a:avLst/>
          </a:prstGeom>
        </p:spPr>
      </p:pic>
      <p:pic>
        <p:nvPicPr>
          <p:cNvPr id="54" name="Рисунок 53" descr="Елка со сплошной заливкой">
            <a:extLst>
              <a:ext uri="{FF2B5EF4-FFF2-40B4-BE49-F238E27FC236}">
                <a16:creationId xmlns:a16="http://schemas.microsoft.com/office/drawing/2014/main" xmlns="" id="{D5AC30CF-ACCF-E76C-69B4-81E297D86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452655" y="3204413"/>
            <a:ext cx="261257" cy="360000"/>
          </a:xfrm>
          <a:prstGeom prst="rect">
            <a:avLst/>
          </a:prstGeom>
        </p:spPr>
      </p:pic>
      <p:pic>
        <p:nvPicPr>
          <p:cNvPr id="56" name="Рисунок 55" descr="Пейзаж холма со сплошной заливкой">
            <a:extLst>
              <a:ext uri="{FF2B5EF4-FFF2-40B4-BE49-F238E27FC236}">
                <a16:creationId xmlns:a16="http://schemas.microsoft.com/office/drawing/2014/main" xmlns="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156363" y="843876"/>
            <a:ext cx="328486" cy="248654"/>
          </a:xfrm>
          <a:prstGeom prst="rect">
            <a:avLst/>
          </a:prstGeom>
        </p:spPr>
      </p:pic>
      <p:pic>
        <p:nvPicPr>
          <p:cNvPr id="57" name="Рисунок 56" descr="Венера со сплошной заливкой">
            <a:extLst>
              <a:ext uri="{FF2B5EF4-FFF2-40B4-BE49-F238E27FC236}">
                <a16:creationId xmlns:a16="http://schemas.microsoft.com/office/drawing/2014/main" xmlns="" id="{846AF99A-C1F0-AAD3-E60D-626813917E2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310330" y="347571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ырье со сплошной заливкой">
            <a:extLst>
              <a:ext uri="{FF2B5EF4-FFF2-40B4-BE49-F238E27FC236}">
                <a16:creationId xmlns:a16="http://schemas.microsoft.com/office/drawing/2014/main" xmlns="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403404" y="4867723"/>
            <a:ext cx="360000" cy="36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81012" y="505180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D063E12-2757-47AD-9D02-24A97E0C5765}"/>
              </a:ext>
            </a:extLst>
          </p:cNvPr>
          <p:cNvSpPr txBox="1"/>
          <p:nvPr/>
        </p:nvSpPr>
        <p:spPr>
          <a:xfrm>
            <a:off x="179109" y="6721311"/>
            <a:ext cx="73358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</a:t>
            </a: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38766238"/>
              </p:ext>
            </p:extLst>
          </p:nvPr>
        </p:nvGraphicFramePr>
        <p:xfrm>
          <a:off x="5132923" y="4063117"/>
          <a:ext cx="4549425" cy="279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29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13866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15759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457962" y="1710047"/>
            <a:ext cx="2301282" cy="483325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426411" y="892281"/>
            <a:ext cx="2298357" cy="763525"/>
          </a:xfrm>
          <a:prstGeom prst="roundRect">
            <a:avLst>
              <a:gd name="adj" fmla="val 290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sz="1600" dirty="0">
              <a:solidFill>
                <a:schemeClr val="bg1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573301" y="1821008"/>
            <a:ext cx="171306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учреждений </a:t>
            </a:r>
            <a:r>
              <a:rPr lang="ru-RU" sz="11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культурно-досугового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типа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510406" y="3457637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туристических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маршрута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522867" y="3128161"/>
            <a:ext cx="13089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кинотеатр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536501" y="274825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550136" y="236717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485030" y="1712576"/>
            <a:ext cx="2436300" cy="483072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44850" y="889874"/>
            <a:ext cx="2309559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8761" y="928492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532737" y="1828050"/>
            <a:ext cx="19397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>
              <a:lnSpc>
                <a:spcPts val="1220"/>
              </a:lnSpc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625015" y="2146900"/>
            <a:ext cx="156273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дошкольного 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556591" y="3511109"/>
            <a:ext cx="154255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представительство у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чреждения высшего образования</a:t>
            </a:r>
          </a:p>
          <a:p>
            <a:pPr>
              <a:lnSpc>
                <a:spcPts val="1220"/>
              </a:lnSpc>
            </a:pPr>
            <a:r>
              <a:rPr lang="ru-RU" sz="1000" dirty="0" smtClean="0"/>
              <a:t>«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Саратовский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государ-ственный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аграрный университет им. Н.И. Вавилова».</a:t>
            </a:r>
          </a:p>
          <a:p>
            <a:pPr>
              <a:lnSpc>
                <a:spcPts val="1220"/>
              </a:lnSpc>
            </a:pPr>
            <a:endParaRPr lang="ru-RU" sz="10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0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492981" y="2736866"/>
            <a:ext cx="1623519" cy="315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32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613140" y="3042299"/>
            <a:ext cx="135547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525976" y="2456613"/>
            <a:ext cx="13798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625316" y="2629674"/>
            <a:ext cx="1453008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дополнительного 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2" y="1733797"/>
            <a:ext cx="2209079" cy="4785756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878081" y="901750"/>
            <a:ext cx="2260636" cy="775596"/>
          </a:xfrm>
          <a:prstGeom prst="roundRect">
            <a:avLst>
              <a:gd name="adj" fmla="val 290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047595" y="1839481"/>
            <a:ext cx="19961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больница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5714" y="975205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011970" y="2250769"/>
            <a:ext cx="190520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err="1"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фельдшерско-акушерных</a:t>
            </a: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011970" y="2754125"/>
            <a:ext cx="20944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189517" y="1729946"/>
            <a:ext cx="2244986" cy="481335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195236" y="870144"/>
            <a:ext cx="2195999" cy="816152"/>
          </a:xfrm>
          <a:prstGeom prst="roundRect">
            <a:avLst>
              <a:gd name="adj" fmla="val 2907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sz="1600" dirty="0">
              <a:solidFill>
                <a:schemeClr val="bg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369605" y="179658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71569" y="904740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2448" y="850055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322103" y="2171302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спортивных залов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322101" y="276438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298350" y="3147543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94816" y="5364481"/>
            <a:ext cx="21092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9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9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9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8883" y="3133343"/>
            <a:ext cx="180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4 учреждения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среднего образования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49231" y="4587904"/>
            <a:ext cx="2201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количество 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кружков и спортивных секций – 626, с числом занятых в них детей - 6064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42704" y="3222803"/>
            <a:ext cx="2116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поликлиники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( для обслуживания взрослого и детского населения)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2164172" y="2352486"/>
            <a:ext cx="893839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0" name="Picture 2" descr="C:\Users\аврамиди-мв\Desktop\соцсфера.jpeg"/>
          <p:cNvPicPr>
            <a:picLocks noChangeAspect="1" noChangeArrowheads="1"/>
          </p:cNvPicPr>
          <p:nvPr/>
        </p:nvPicPr>
        <p:blipFill>
          <a:blip r:embed="rId11">
            <a:lum contrast="29000"/>
          </a:blip>
          <a:stretch>
            <a:fillRect/>
          </a:stretch>
        </p:blipFill>
        <p:spPr bwMode="auto">
          <a:xfrm>
            <a:off x="633419" y="5327475"/>
            <a:ext cx="2291938" cy="1248254"/>
          </a:xfrm>
          <a:prstGeom prst="rect">
            <a:avLst/>
          </a:prstGeom>
          <a:noFill/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2033647" y="1926818"/>
            <a:ext cx="9012" cy="27203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92855" y="3623734"/>
            <a:ext cx="9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157 учащихся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16606" y="3210737"/>
            <a:ext cx="9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1338 учащихся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35300" y="2816430"/>
            <a:ext cx="9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6029</a:t>
            </a:r>
          </a:p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учащихся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87210" y="1914349"/>
            <a:ext cx="9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2294</a:t>
            </a:r>
          </a:p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учащихся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98498" y="2358279"/>
            <a:ext cx="92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 учащихся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2" cstate="print">
            <a:lum contrast="34000"/>
          </a:blip>
          <a:srcRect b="6666"/>
          <a:stretch>
            <a:fillRect/>
          </a:stretch>
        </p:blipFill>
        <p:spPr bwMode="auto">
          <a:xfrm>
            <a:off x="7488194" y="4073236"/>
            <a:ext cx="2248929" cy="248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3" cstate="print">
            <a:lum contrast="12000"/>
          </a:blip>
          <a:srcRect/>
          <a:stretch>
            <a:fillRect/>
          </a:stretch>
        </p:blipFill>
        <p:spPr bwMode="auto">
          <a:xfrm>
            <a:off x="5226909" y="4085111"/>
            <a:ext cx="2159544" cy="248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2" descr="C:\Users\бортякова-нв\Downloads\0908 Благоустройство Маркс - тротуары детская поликлиника DSC_6518.jpg"/>
          <p:cNvPicPr>
            <a:picLocks noChangeAspect="1" noChangeArrowheads="1"/>
          </p:cNvPicPr>
          <p:nvPr/>
        </p:nvPicPr>
        <p:blipFill>
          <a:blip r:embed="rId14" cstate="print">
            <a:lum contrast="22000"/>
          </a:blip>
          <a:srcRect/>
          <a:stretch>
            <a:fillRect/>
          </a:stretch>
        </p:blipFill>
        <p:spPr bwMode="auto">
          <a:xfrm>
            <a:off x="2953266" y="4096987"/>
            <a:ext cx="2187146" cy="2464451"/>
          </a:xfrm>
          <a:prstGeom prst="rect">
            <a:avLst/>
          </a:prstGeom>
          <a:noFill/>
        </p:spPr>
      </p:pic>
      <p:pic>
        <p:nvPicPr>
          <p:cNvPr id="53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95402" y="15144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906691" y="275695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61536" y="4007363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5144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7772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40040" y="401865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55595915"/>
              </p:ext>
            </p:extLst>
          </p:nvPr>
        </p:nvGraphicFramePr>
        <p:xfrm>
          <a:off x="5562616" y="1682044"/>
          <a:ext cx="4202271" cy="73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835744474"/>
              </p:ext>
            </p:extLst>
          </p:nvPr>
        </p:nvGraphicFramePr>
        <p:xfrm>
          <a:off x="5519163" y="2935111"/>
          <a:ext cx="4386837" cy="74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=""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80277578"/>
              </p:ext>
            </p:extLst>
          </p:nvPr>
        </p:nvGraphicFramePr>
        <p:xfrm>
          <a:off x="5557263" y="4210756"/>
          <a:ext cx="4185047" cy="74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924267011"/>
              </p:ext>
            </p:extLst>
          </p:nvPr>
        </p:nvGraphicFramePr>
        <p:xfrm>
          <a:off x="850245" y="1679345"/>
          <a:ext cx="4207177" cy="83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033634848"/>
              </p:ext>
            </p:extLst>
          </p:nvPr>
        </p:nvGraphicFramePr>
        <p:xfrm>
          <a:off x="878758" y="4233333"/>
          <a:ext cx="4167375" cy="72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>
              <a:buClr>
                <a:schemeClr val="bg1"/>
              </a:buClr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4165600" y="5739076"/>
            <a:ext cx="239324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>
              <a:buClr>
                <a:schemeClr val="bg1"/>
              </a:buClr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водоснабжения, теплоснабжения и                 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>
              <a:buClr>
                <a:schemeClr val="bg1"/>
              </a:buClr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МАРКСОВСКОГО МУНИЦИПАЛЬНОГО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924267011"/>
              </p:ext>
            </p:extLst>
          </p:nvPr>
        </p:nvGraphicFramePr>
        <p:xfrm>
          <a:off x="867481" y="2953457"/>
          <a:ext cx="4114800" cy="8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8" name="Picture 2" descr="C:\Users\нигматулинаои\Desktop\для презентации\Герб Маркс - без фо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0335" y="0"/>
            <a:ext cx="655665" cy="7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3290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48203</TotalTime>
  <Words>7265</Words>
  <Application>Microsoft Office PowerPoint</Application>
  <PresentationFormat>Лист A4 (210x297 мм)</PresentationFormat>
  <Paragraphs>1749</Paragraphs>
  <Slides>53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аврамиди-мв</cp:lastModifiedBy>
  <cp:revision>1693</cp:revision>
  <dcterms:created xsi:type="dcterms:W3CDTF">2023-11-22T14:19:10Z</dcterms:created>
  <dcterms:modified xsi:type="dcterms:W3CDTF">2024-10-21T06:19:23Z</dcterms:modified>
</cp:coreProperties>
</file>